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1" r:id="rId3"/>
    <p:sldId id="262" r:id="rId4"/>
    <p:sldId id="263" r:id="rId5"/>
    <p:sldId id="279" r:id="rId6"/>
    <p:sldId id="264" r:id="rId7"/>
    <p:sldId id="265" r:id="rId8"/>
    <p:sldId id="267" r:id="rId9"/>
    <p:sldId id="268" r:id="rId10"/>
    <p:sldId id="269" r:id="rId11"/>
    <p:sldId id="280" r:id="rId12"/>
    <p:sldId id="270" r:id="rId13"/>
    <p:sldId id="271" r:id="rId14"/>
    <p:sldId id="272" r:id="rId15"/>
    <p:sldId id="273" r:id="rId16"/>
    <p:sldId id="274" r:id="rId17"/>
    <p:sldId id="281" r:id="rId18"/>
    <p:sldId id="275" r:id="rId19"/>
    <p:sldId id="276" r:id="rId20"/>
    <p:sldId id="282" r:id="rId21"/>
    <p:sldId id="283" r:id="rId22"/>
    <p:sldId id="284"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110" d="100"/>
          <a:sy n="110" d="100"/>
        </p:scale>
        <p:origin x="-2076" y="-9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14A377-C140-4C8B-A1F7-78B6E1041C2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2D52556-41C2-47D7-9884-D1F6085C1BF8}">
      <dgm:prSet/>
      <dgm:spPr/>
      <dgm:t>
        <a:bodyPr/>
        <a:lstStyle/>
        <a:p>
          <a:r>
            <a:rPr lang="en-US" b="0" i="0"/>
            <a:t>This document details the implementation details carried out to analyze the flight arrival delays</a:t>
          </a:r>
          <a:endParaRPr lang="en-US"/>
        </a:p>
      </dgm:t>
    </dgm:pt>
    <dgm:pt modelId="{3206B879-E936-41FE-9787-A375AA75AF38}" type="parTrans" cxnId="{ECDD7614-8BFC-4AA8-870B-2DF68367D296}">
      <dgm:prSet/>
      <dgm:spPr/>
      <dgm:t>
        <a:bodyPr/>
        <a:lstStyle/>
        <a:p>
          <a:endParaRPr lang="en-US"/>
        </a:p>
      </dgm:t>
    </dgm:pt>
    <dgm:pt modelId="{FE22459B-A81F-4F41-A5EE-E6C3AFC2C13B}" type="sibTrans" cxnId="{ECDD7614-8BFC-4AA8-870B-2DF68367D296}">
      <dgm:prSet/>
      <dgm:spPr/>
      <dgm:t>
        <a:bodyPr/>
        <a:lstStyle/>
        <a:p>
          <a:endParaRPr lang="en-US"/>
        </a:p>
      </dgm:t>
    </dgm:pt>
    <dgm:pt modelId="{86E7125C-8077-4538-B356-1C7F51F5DFCA}">
      <dgm:prSet/>
      <dgm:spPr/>
      <dgm:t>
        <a:bodyPr/>
        <a:lstStyle/>
        <a:p>
          <a:r>
            <a:rPr lang="en-US" b="0" i="0"/>
            <a:t>The document describes the problem statement, approach, analysis, and the proposed architecture</a:t>
          </a:r>
          <a:endParaRPr lang="en-US"/>
        </a:p>
      </dgm:t>
    </dgm:pt>
    <dgm:pt modelId="{9CC00EF4-222A-45AE-9188-15C4421A6D47}" type="parTrans" cxnId="{27F7AB96-8286-4E96-9E42-EA8EE747B28B}">
      <dgm:prSet/>
      <dgm:spPr/>
      <dgm:t>
        <a:bodyPr/>
        <a:lstStyle/>
        <a:p>
          <a:endParaRPr lang="en-US"/>
        </a:p>
      </dgm:t>
    </dgm:pt>
    <dgm:pt modelId="{DE5A1D8B-62D2-4931-9DE4-8B8B4E202C04}" type="sibTrans" cxnId="{27F7AB96-8286-4E96-9E42-EA8EE747B28B}">
      <dgm:prSet/>
      <dgm:spPr/>
      <dgm:t>
        <a:bodyPr/>
        <a:lstStyle/>
        <a:p>
          <a:endParaRPr lang="en-US"/>
        </a:p>
      </dgm:t>
    </dgm:pt>
    <dgm:pt modelId="{AA93B522-6A40-4D72-B5DA-D02B7C96CFCD}">
      <dgm:prSet/>
      <dgm:spPr/>
      <dgm:t>
        <a:bodyPr/>
        <a:lstStyle/>
        <a:p>
          <a:r>
            <a:rPr lang="en-US" b="0" i="0"/>
            <a:t>The code and graphical representation of the analysis have been explained in detail for clarity</a:t>
          </a:r>
          <a:endParaRPr lang="en-US"/>
        </a:p>
      </dgm:t>
    </dgm:pt>
    <dgm:pt modelId="{F5842798-482E-40DC-AF90-02470FBC7BA8}" type="parTrans" cxnId="{AA9DCE17-144D-4263-B987-9F04A4A1F6ED}">
      <dgm:prSet/>
      <dgm:spPr/>
      <dgm:t>
        <a:bodyPr/>
        <a:lstStyle/>
        <a:p>
          <a:endParaRPr lang="en-US"/>
        </a:p>
      </dgm:t>
    </dgm:pt>
    <dgm:pt modelId="{16FFA928-80C1-45AE-AF69-B2FD85DA9042}" type="sibTrans" cxnId="{AA9DCE17-144D-4263-B987-9F04A4A1F6ED}">
      <dgm:prSet/>
      <dgm:spPr/>
      <dgm:t>
        <a:bodyPr/>
        <a:lstStyle/>
        <a:p>
          <a:endParaRPr lang="en-US"/>
        </a:p>
      </dgm:t>
    </dgm:pt>
    <dgm:pt modelId="{F18C32C6-BAE7-4555-8A3C-D251D73DB676}" type="pres">
      <dgm:prSet presAssocID="{0214A377-C140-4C8B-A1F7-78B6E1041C29}" presName="root" presStyleCnt="0">
        <dgm:presLayoutVars>
          <dgm:dir/>
          <dgm:resizeHandles val="exact"/>
        </dgm:presLayoutVars>
      </dgm:prSet>
      <dgm:spPr/>
    </dgm:pt>
    <dgm:pt modelId="{343E87F9-3264-4061-8D92-C296CF158D69}" type="pres">
      <dgm:prSet presAssocID="{42D52556-41C2-47D7-9884-D1F6085C1BF8}" presName="compNode" presStyleCnt="0"/>
      <dgm:spPr/>
    </dgm:pt>
    <dgm:pt modelId="{68B3B75E-D950-444D-8F93-15248EDED47A}" type="pres">
      <dgm:prSet presAssocID="{42D52556-41C2-47D7-9884-D1F6085C1BF8}" presName="bgRect" presStyleLbl="bgShp" presStyleIdx="0" presStyleCnt="3"/>
      <dgm:spPr/>
    </dgm:pt>
    <dgm:pt modelId="{74E56017-55A9-4F7D-967A-0D76D5AACA30}" type="pres">
      <dgm:prSet presAssocID="{42D52556-41C2-47D7-9884-D1F6085C1B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19EB690A-FFFA-4D24-BC1F-5DD761D47511}" type="pres">
      <dgm:prSet presAssocID="{42D52556-41C2-47D7-9884-D1F6085C1BF8}" presName="spaceRect" presStyleCnt="0"/>
      <dgm:spPr/>
    </dgm:pt>
    <dgm:pt modelId="{E4F413F5-66C9-4ADF-8CE9-2E95DBD3D8C5}" type="pres">
      <dgm:prSet presAssocID="{42D52556-41C2-47D7-9884-D1F6085C1BF8}" presName="parTx" presStyleLbl="revTx" presStyleIdx="0" presStyleCnt="3">
        <dgm:presLayoutVars>
          <dgm:chMax val="0"/>
          <dgm:chPref val="0"/>
        </dgm:presLayoutVars>
      </dgm:prSet>
      <dgm:spPr/>
    </dgm:pt>
    <dgm:pt modelId="{4B884915-BC2B-4681-9202-5D52B62AEF66}" type="pres">
      <dgm:prSet presAssocID="{FE22459B-A81F-4F41-A5EE-E6C3AFC2C13B}" presName="sibTrans" presStyleCnt="0"/>
      <dgm:spPr/>
    </dgm:pt>
    <dgm:pt modelId="{A36682CE-300B-4A5B-8540-BB8F3C21DD6F}" type="pres">
      <dgm:prSet presAssocID="{86E7125C-8077-4538-B356-1C7F51F5DFCA}" presName="compNode" presStyleCnt="0"/>
      <dgm:spPr/>
    </dgm:pt>
    <dgm:pt modelId="{9AB6754B-CF83-4449-9E87-B0BA3C522080}" type="pres">
      <dgm:prSet presAssocID="{86E7125C-8077-4538-B356-1C7F51F5DFCA}" presName="bgRect" presStyleLbl="bgShp" presStyleIdx="1" presStyleCnt="3"/>
      <dgm:spPr/>
    </dgm:pt>
    <dgm:pt modelId="{12D51A0C-FAA9-47F6-A98B-A0114F0FD1A6}" type="pres">
      <dgm:prSet presAssocID="{86E7125C-8077-4538-B356-1C7F51F5DF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17FF092A-D563-4BCE-A1B3-04E52A774AD8}" type="pres">
      <dgm:prSet presAssocID="{86E7125C-8077-4538-B356-1C7F51F5DFCA}" presName="spaceRect" presStyleCnt="0"/>
      <dgm:spPr/>
    </dgm:pt>
    <dgm:pt modelId="{F06F528D-8D7B-4F99-8C62-26273862A416}" type="pres">
      <dgm:prSet presAssocID="{86E7125C-8077-4538-B356-1C7F51F5DFCA}" presName="parTx" presStyleLbl="revTx" presStyleIdx="1" presStyleCnt="3">
        <dgm:presLayoutVars>
          <dgm:chMax val="0"/>
          <dgm:chPref val="0"/>
        </dgm:presLayoutVars>
      </dgm:prSet>
      <dgm:spPr/>
    </dgm:pt>
    <dgm:pt modelId="{CC1CC508-34FE-4FF1-97D1-212C7D188812}" type="pres">
      <dgm:prSet presAssocID="{DE5A1D8B-62D2-4931-9DE4-8B8B4E202C04}" presName="sibTrans" presStyleCnt="0"/>
      <dgm:spPr/>
    </dgm:pt>
    <dgm:pt modelId="{FEDD5C38-8F9F-45AC-94FF-60E540C065F7}" type="pres">
      <dgm:prSet presAssocID="{AA93B522-6A40-4D72-B5DA-D02B7C96CFCD}" presName="compNode" presStyleCnt="0"/>
      <dgm:spPr/>
    </dgm:pt>
    <dgm:pt modelId="{88990774-441C-4DE8-9E38-FCA86EB79852}" type="pres">
      <dgm:prSet presAssocID="{AA93B522-6A40-4D72-B5DA-D02B7C96CFCD}" presName="bgRect" presStyleLbl="bgShp" presStyleIdx="2" presStyleCnt="3"/>
      <dgm:spPr/>
    </dgm:pt>
    <dgm:pt modelId="{0F6814CE-8CDE-4850-8EF6-6B373B639DB9}" type="pres">
      <dgm:prSet presAssocID="{AA93B522-6A40-4D72-B5DA-D02B7C96CFC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AB7C86D4-43DA-4585-BC27-E1F301B40365}" type="pres">
      <dgm:prSet presAssocID="{AA93B522-6A40-4D72-B5DA-D02B7C96CFCD}" presName="spaceRect" presStyleCnt="0"/>
      <dgm:spPr/>
    </dgm:pt>
    <dgm:pt modelId="{06BBC410-73CB-41BE-AA2D-ACDB14B9219F}" type="pres">
      <dgm:prSet presAssocID="{AA93B522-6A40-4D72-B5DA-D02B7C96CFCD}" presName="parTx" presStyleLbl="revTx" presStyleIdx="2" presStyleCnt="3">
        <dgm:presLayoutVars>
          <dgm:chMax val="0"/>
          <dgm:chPref val="0"/>
        </dgm:presLayoutVars>
      </dgm:prSet>
      <dgm:spPr/>
    </dgm:pt>
  </dgm:ptLst>
  <dgm:cxnLst>
    <dgm:cxn modelId="{ECDD7614-8BFC-4AA8-870B-2DF68367D296}" srcId="{0214A377-C140-4C8B-A1F7-78B6E1041C29}" destId="{42D52556-41C2-47D7-9884-D1F6085C1BF8}" srcOrd="0" destOrd="0" parTransId="{3206B879-E936-41FE-9787-A375AA75AF38}" sibTransId="{FE22459B-A81F-4F41-A5EE-E6C3AFC2C13B}"/>
    <dgm:cxn modelId="{AA9DCE17-144D-4263-B987-9F04A4A1F6ED}" srcId="{0214A377-C140-4C8B-A1F7-78B6E1041C29}" destId="{AA93B522-6A40-4D72-B5DA-D02B7C96CFCD}" srcOrd="2" destOrd="0" parTransId="{F5842798-482E-40DC-AF90-02470FBC7BA8}" sibTransId="{16FFA928-80C1-45AE-AF69-B2FD85DA9042}"/>
    <dgm:cxn modelId="{55246827-54DF-44C9-9612-5A127C123666}" type="presOf" srcId="{AA93B522-6A40-4D72-B5DA-D02B7C96CFCD}" destId="{06BBC410-73CB-41BE-AA2D-ACDB14B9219F}" srcOrd="0" destOrd="0" presId="urn:microsoft.com/office/officeart/2018/2/layout/IconVerticalSolidList"/>
    <dgm:cxn modelId="{27F7AB96-8286-4E96-9E42-EA8EE747B28B}" srcId="{0214A377-C140-4C8B-A1F7-78B6E1041C29}" destId="{86E7125C-8077-4538-B356-1C7F51F5DFCA}" srcOrd="1" destOrd="0" parTransId="{9CC00EF4-222A-45AE-9188-15C4421A6D47}" sibTransId="{DE5A1D8B-62D2-4931-9DE4-8B8B4E202C04}"/>
    <dgm:cxn modelId="{4EC2B2CF-8547-4EA8-9C79-54163D37654B}" type="presOf" srcId="{0214A377-C140-4C8B-A1F7-78B6E1041C29}" destId="{F18C32C6-BAE7-4555-8A3C-D251D73DB676}" srcOrd="0" destOrd="0" presId="urn:microsoft.com/office/officeart/2018/2/layout/IconVerticalSolidList"/>
    <dgm:cxn modelId="{836844DF-15F6-491B-AA9B-08F0389A8903}" type="presOf" srcId="{42D52556-41C2-47D7-9884-D1F6085C1BF8}" destId="{E4F413F5-66C9-4ADF-8CE9-2E95DBD3D8C5}" srcOrd="0" destOrd="0" presId="urn:microsoft.com/office/officeart/2018/2/layout/IconVerticalSolidList"/>
    <dgm:cxn modelId="{B68D2BF8-0B2D-4333-8315-9F7CD2CE06B8}" type="presOf" srcId="{86E7125C-8077-4538-B356-1C7F51F5DFCA}" destId="{F06F528D-8D7B-4F99-8C62-26273862A416}" srcOrd="0" destOrd="0" presId="urn:microsoft.com/office/officeart/2018/2/layout/IconVerticalSolidList"/>
    <dgm:cxn modelId="{8F316EB6-0512-4262-B035-D8B3AD51C462}" type="presParOf" srcId="{F18C32C6-BAE7-4555-8A3C-D251D73DB676}" destId="{343E87F9-3264-4061-8D92-C296CF158D69}" srcOrd="0" destOrd="0" presId="urn:microsoft.com/office/officeart/2018/2/layout/IconVerticalSolidList"/>
    <dgm:cxn modelId="{02734773-379F-41BE-A626-EC421041EC79}" type="presParOf" srcId="{343E87F9-3264-4061-8D92-C296CF158D69}" destId="{68B3B75E-D950-444D-8F93-15248EDED47A}" srcOrd="0" destOrd="0" presId="urn:microsoft.com/office/officeart/2018/2/layout/IconVerticalSolidList"/>
    <dgm:cxn modelId="{A127C25D-6D1D-4FA5-BD09-217D544F747C}" type="presParOf" srcId="{343E87F9-3264-4061-8D92-C296CF158D69}" destId="{74E56017-55A9-4F7D-967A-0D76D5AACA30}" srcOrd="1" destOrd="0" presId="urn:microsoft.com/office/officeart/2018/2/layout/IconVerticalSolidList"/>
    <dgm:cxn modelId="{A90341B0-C3D2-4932-A999-95F5C5106AA2}" type="presParOf" srcId="{343E87F9-3264-4061-8D92-C296CF158D69}" destId="{19EB690A-FFFA-4D24-BC1F-5DD761D47511}" srcOrd="2" destOrd="0" presId="urn:microsoft.com/office/officeart/2018/2/layout/IconVerticalSolidList"/>
    <dgm:cxn modelId="{45411112-AB16-4801-B34D-9BFDDE9E2311}" type="presParOf" srcId="{343E87F9-3264-4061-8D92-C296CF158D69}" destId="{E4F413F5-66C9-4ADF-8CE9-2E95DBD3D8C5}" srcOrd="3" destOrd="0" presId="urn:microsoft.com/office/officeart/2018/2/layout/IconVerticalSolidList"/>
    <dgm:cxn modelId="{ECEE1E04-DC03-4E32-821B-5DBFAFE4632A}" type="presParOf" srcId="{F18C32C6-BAE7-4555-8A3C-D251D73DB676}" destId="{4B884915-BC2B-4681-9202-5D52B62AEF66}" srcOrd="1" destOrd="0" presId="urn:microsoft.com/office/officeart/2018/2/layout/IconVerticalSolidList"/>
    <dgm:cxn modelId="{6AC9EED1-ABC7-4AD7-9069-7B21A969B882}" type="presParOf" srcId="{F18C32C6-BAE7-4555-8A3C-D251D73DB676}" destId="{A36682CE-300B-4A5B-8540-BB8F3C21DD6F}" srcOrd="2" destOrd="0" presId="urn:microsoft.com/office/officeart/2018/2/layout/IconVerticalSolidList"/>
    <dgm:cxn modelId="{5816DCA8-41B8-43A8-B644-72FDDD3F6FC2}" type="presParOf" srcId="{A36682CE-300B-4A5B-8540-BB8F3C21DD6F}" destId="{9AB6754B-CF83-4449-9E87-B0BA3C522080}" srcOrd="0" destOrd="0" presId="urn:microsoft.com/office/officeart/2018/2/layout/IconVerticalSolidList"/>
    <dgm:cxn modelId="{089F8222-33B5-4E94-8C71-38AE0F40B850}" type="presParOf" srcId="{A36682CE-300B-4A5B-8540-BB8F3C21DD6F}" destId="{12D51A0C-FAA9-47F6-A98B-A0114F0FD1A6}" srcOrd="1" destOrd="0" presId="urn:microsoft.com/office/officeart/2018/2/layout/IconVerticalSolidList"/>
    <dgm:cxn modelId="{E6BBBF29-2783-4BE1-8BDE-EAE15936541D}" type="presParOf" srcId="{A36682CE-300B-4A5B-8540-BB8F3C21DD6F}" destId="{17FF092A-D563-4BCE-A1B3-04E52A774AD8}" srcOrd="2" destOrd="0" presId="urn:microsoft.com/office/officeart/2018/2/layout/IconVerticalSolidList"/>
    <dgm:cxn modelId="{7F2CBB76-7888-42E0-B02F-5008A59809EA}" type="presParOf" srcId="{A36682CE-300B-4A5B-8540-BB8F3C21DD6F}" destId="{F06F528D-8D7B-4F99-8C62-26273862A416}" srcOrd="3" destOrd="0" presId="urn:microsoft.com/office/officeart/2018/2/layout/IconVerticalSolidList"/>
    <dgm:cxn modelId="{9AF3D376-F62E-4C5D-89B8-38950E43ED9A}" type="presParOf" srcId="{F18C32C6-BAE7-4555-8A3C-D251D73DB676}" destId="{CC1CC508-34FE-4FF1-97D1-212C7D188812}" srcOrd="3" destOrd="0" presId="urn:microsoft.com/office/officeart/2018/2/layout/IconVerticalSolidList"/>
    <dgm:cxn modelId="{E0AB227E-7F19-4F59-AD97-FDF6138583F2}" type="presParOf" srcId="{F18C32C6-BAE7-4555-8A3C-D251D73DB676}" destId="{FEDD5C38-8F9F-45AC-94FF-60E540C065F7}" srcOrd="4" destOrd="0" presId="urn:microsoft.com/office/officeart/2018/2/layout/IconVerticalSolidList"/>
    <dgm:cxn modelId="{04411BE0-8740-433B-A7CD-370BE48BFECD}" type="presParOf" srcId="{FEDD5C38-8F9F-45AC-94FF-60E540C065F7}" destId="{88990774-441C-4DE8-9E38-FCA86EB79852}" srcOrd="0" destOrd="0" presId="urn:microsoft.com/office/officeart/2018/2/layout/IconVerticalSolidList"/>
    <dgm:cxn modelId="{50C546A0-05D5-44F4-8D4E-7C152E7F5F61}" type="presParOf" srcId="{FEDD5C38-8F9F-45AC-94FF-60E540C065F7}" destId="{0F6814CE-8CDE-4850-8EF6-6B373B639DB9}" srcOrd="1" destOrd="0" presId="urn:microsoft.com/office/officeart/2018/2/layout/IconVerticalSolidList"/>
    <dgm:cxn modelId="{7F133A7E-58EE-498C-B0D4-5ECA5E4EDB4A}" type="presParOf" srcId="{FEDD5C38-8F9F-45AC-94FF-60E540C065F7}" destId="{AB7C86D4-43DA-4585-BC27-E1F301B40365}" srcOrd="2" destOrd="0" presId="urn:microsoft.com/office/officeart/2018/2/layout/IconVerticalSolidList"/>
    <dgm:cxn modelId="{C2687335-8F96-4FF0-95B1-334A2C8A02C1}" type="presParOf" srcId="{FEDD5C38-8F9F-45AC-94FF-60E540C065F7}" destId="{06BBC410-73CB-41BE-AA2D-ACDB14B9219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0AAAE3-E5A7-43BB-8A01-C5A889707D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50D7B5D-E223-4841-B6E3-8AA39FE52659}">
      <dgm:prSet/>
      <dgm:spPr/>
      <dgm:t>
        <a:bodyPr/>
        <a:lstStyle/>
        <a:p>
          <a:r>
            <a:rPr lang="en-US" b="0" i="0"/>
            <a:t>In this study, domestic flights data between Jan 2008 and Dec 2008 are used as a case study</a:t>
          </a:r>
          <a:endParaRPr lang="en-US"/>
        </a:p>
      </dgm:t>
    </dgm:pt>
    <dgm:pt modelId="{B4A133A9-E744-4E0A-B2B2-06A1252B7BB9}" type="parTrans" cxnId="{6416ED79-B348-4760-9B08-F7071731CE31}">
      <dgm:prSet/>
      <dgm:spPr/>
      <dgm:t>
        <a:bodyPr/>
        <a:lstStyle/>
        <a:p>
          <a:endParaRPr lang="en-US"/>
        </a:p>
      </dgm:t>
    </dgm:pt>
    <dgm:pt modelId="{51AD83C8-C43E-4C70-930F-732F5D28D9FA}" type="sibTrans" cxnId="{6416ED79-B348-4760-9B08-F7071731CE31}">
      <dgm:prSet/>
      <dgm:spPr/>
      <dgm:t>
        <a:bodyPr/>
        <a:lstStyle/>
        <a:p>
          <a:endParaRPr lang="en-US"/>
        </a:p>
      </dgm:t>
    </dgm:pt>
    <dgm:pt modelId="{8FF7402D-5EC7-4E37-85B7-DE44A74183F3}">
      <dgm:prSet/>
      <dgm:spPr/>
      <dgm:t>
        <a:bodyPr/>
        <a:lstStyle/>
        <a:p>
          <a:r>
            <a:rPr lang="en-US" b="0" i="0"/>
            <a:t>Note that the extracted dataset does not contain the international flights which have a relatively low delay ratio</a:t>
          </a:r>
          <a:endParaRPr lang="en-US"/>
        </a:p>
      </dgm:t>
    </dgm:pt>
    <dgm:pt modelId="{522F91BA-72E9-40AD-9830-81FCE41E194F}" type="parTrans" cxnId="{F72F82F9-D9B0-4BD3-95E9-948E5BBD578E}">
      <dgm:prSet/>
      <dgm:spPr/>
      <dgm:t>
        <a:bodyPr/>
        <a:lstStyle/>
        <a:p>
          <a:endParaRPr lang="en-US"/>
        </a:p>
      </dgm:t>
    </dgm:pt>
    <dgm:pt modelId="{C7D3A416-8A70-4738-9124-547413FCC996}" type="sibTrans" cxnId="{F72F82F9-D9B0-4BD3-95E9-948E5BBD578E}">
      <dgm:prSet/>
      <dgm:spPr/>
      <dgm:t>
        <a:bodyPr/>
        <a:lstStyle/>
        <a:p>
          <a:endParaRPr lang="en-US"/>
        </a:p>
      </dgm:t>
    </dgm:pt>
    <dgm:pt modelId="{D6251E48-6AB8-4322-8469-A60AE8335C0B}">
      <dgm:prSet/>
      <dgm:spPr/>
      <dgm:t>
        <a:bodyPr/>
        <a:lstStyle/>
        <a:p>
          <a:r>
            <a:rPr lang="en-US" b="0" i="0"/>
            <a:t>The collected dataset, which is owned by The U.S. Department of Transportation's Bureau of Transportation Statistics , contains a combined data of flights, origin of flight, destination, and distance, etc</a:t>
          </a:r>
          <a:endParaRPr lang="en-US"/>
        </a:p>
      </dgm:t>
    </dgm:pt>
    <dgm:pt modelId="{F9612F60-F186-4830-B5CB-72CF7B069888}" type="parTrans" cxnId="{70A3B972-339B-40FE-B1A4-12CB673CBACB}">
      <dgm:prSet/>
      <dgm:spPr/>
      <dgm:t>
        <a:bodyPr/>
        <a:lstStyle/>
        <a:p>
          <a:endParaRPr lang="en-US"/>
        </a:p>
      </dgm:t>
    </dgm:pt>
    <dgm:pt modelId="{E1D51EE4-1806-4522-8DEB-EE8A849203C0}" type="sibTrans" cxnId="{70A3B972-339B-40FE-B1A4-12CB673CBACB}">
      <dgm:prSet/>
      <dgm:spPr/>
      <dgm:t>
        <a:bodyPr/>
        <a:lstStyle/>
        <a:p>
          <a:endParaRPr lang="en-US"/>
        </a:p>
      </dgm:t>
    </dgm:pt>
    <dgm:pt modelId="{7A857319-512A-45C4-94B9-0ED1036C1C05}" type="pres">
      <dgm:prSet presAssocID="{FF0AAAE3-E5A7-43BB-8A01-C5A889707D86}" presName="linear" presStyleCnt="0">
        <dgm:presLayoutVars>
          <dgm:animLvl val="lvl"/>
          <dgm:resizeHandles val="exact"/>
        </dgm:presLayoutVars>
      </dgm:prSet>
      <dgm:spPr/>
    </dgm:pt>
    <dgm:pt modelId="{4A391A7D-198F-4563-B0FA-A2BC97A75FA6}" type="pres">
      <dgm:prSet presAssocID="{150D7B5D-E223-4841-B6E3-8AA39FE52659}" presName="parentText" presStyleLbl="node1" presStyleIdx="0" presStyleCnt="3">
        <dgm:presLayoutVars>
          <dgm:chMax val="0"/>
          <dgm:bulletEnabled val="1"/>
        </dgm:presLayoutVars>
      </dgm:prSet>
      <dgm:spPr/>
    </dgm:pt>
    <dgm:pt modelId="{F56EED51-4B11-43CC-8AE2-46607C5B3599}" type="pres">
      <dgm:prSet presAssocID="{51AD83C8-C43E-4C70-930F-732F5D28D9FA}" presName="spacer" presStyleCnt="0"/>
      <dgm:spPr/>
    </dgm:pt>
    <dgm:pt modelId="{692E882E-D85F-45CE-9C90-90ABF2EFF1E4}" type="pres">
      <dgm:prSet presAssocID="{8FF7402D-5EC7-4E37-85B7-DE44A74183F3}" presName="parentText" presStyleLbl="node1" presStyleIdx="1" presStyleCnt="3">
        <dgm:presLayoutVars>
          <dgm:chMax val="0"/>
          <dgm:bulletEnabled val="1"/>
        </dgm:presLayoutVars>
      </dgm:prSet>
      <dgm:spPr/>
    </dgm:pt>
    <dgm:pt modelId="{F00F8159-B94B-4C57-8810-F7FF0CB6C433}" type="pres">
      <dgm:prSet presAssocID="{C7D3A416-8A70-4738-9124-547413FCC996}" presName="spacer" presStyleCnt="0"/>
      <dgm:spPr/>
    </dgm:pt>
    <dgm:pt modelId="{CD8B80FE-3C1D-4018-914E-BC29CF93F01E}" type="pres">
      <dgm:prSet presAssocID="{D6251E48-6AB8-4322-8469-A60AE8335C0B}" presName="parentText" presStyleLbl="node1" presStyleIdx="2" presStyleCnt="3">
        <dgm:presLayoutVars>
          <dgm:chMax val="0"/>
          <dgm:bulletEnabled val="1"/>
        </dgm:presLayoutVars>
      </dgm:prSet>
      <dgm:spPr/>
    </dgm:pt>
  </dgm:ptLst>
  <dgm:cxnLst>
    <dgm:cxn modelId="{EE001064-69EA-4D07-B0DC-9150DF5A334C}" type="presOf" srcId="{8FF7402D-5EC7-4E37-85B7-DE44A74183F3}" destId="{692E882E-D85F-45CE-9C90-90ABF2EFF1E4}" srcOrd="0" destOrd="0" presId="urn:microsoft.com/office/officeart/2005/8/layout/vList2"/>
    <dgm:cxn modelId="{70A3B972-339B-40FE-B1A4-12CB673CBACB}" srcId="{FF0AAAE3-E5A7-43BB-8A01-C5A889707D86}" destId="{D6251E48-6AB8-4322-8469-A60AE8335C0B}" srcOrd="2" destOrd="0" parTransId="{F9612F60-F186-4830-B5CB-72CF7B069888}" sibTransId="{E1D51EE4-1806-4522-8DEB-EE8A849203C0}"/>
    <dgm:cxn modelId="{6416ED79-B348-4760-9B08-F7071731CE31}" srcId="{FF0AAAE3-E5A7-43BB-8A01-C5A889707D86}" destId="{150D7B5D-E223-4841-B6E3-8AA39FE52659}" srcOrd="0" destOrd="0" parTransId="{B4A133A9-E744-4E0A-B2B2-06A1252B7BB9}" sibTransId="{51AD83C8-C43E-4C70-930F-732F5D28D9FA}"/>
    <dgm:cxn modelId="{8FA2C785-5E85-4268-9252-1B9C1EC303D4}" type="presOf" srcId="{D6251E48-6AB8-4322-8469-A60AE8335C0B}" destId="{CD8B80FE-3C1D-4018-914E-BC29CF93F01E}" srcOrd="0" destOrd="0" presId="urn:microsoft.com/office/officeart/2005/8/layout/vList2"/>
    <dgm:cxn modelId="{1D373B8F-1D23-4BEC-A70A-56D8D6689E26}" type="presOf" srcId="{150D7B5D-E223-4841-B6E3-8AA39FE52659}" destId="{4A391A7D-198F-4563-B0FA-A2BC97A75FA6}" srcOrd="0" destOrd="0" presId="urn:microsoft.com/office/officeart/2005/8/layout/vList2"/>
    <dgm:cxn modelId="{FB2C2AD8-9912-46F3-B247-454A39391209}" type="presOf" srcId="{FF0AAAE3-E5A7-43BB-8A01-C5A889707D86}" destId="{7A857319-512A-45C4-94B9-0ED1036C1C05}" srcOrd="0" destOrd="0" presId="urn:microsoft.com/office/officeart/2005/8/layout/vList2"/>
    <dgm:cxn modelId="{F72F82F9-D9B0-4BD3-95E9-948E5BBD578E}" srcId="{FF0AAAE3-E5A7-43BB-8A01-C5A889707D86}" destId="{8FF7402D-5EC7-4E37-85B7-DE44A74183F3}" srcOrd="1" destOrd="0" parTransId="{522F91BA-72E9-40AD-9830-81FCE41E194F}" sibTransId="{C7D3A416-8A70-4738-9124-547413FCC996}"/>
    <dgm:cxn modelId="{FE798F3F-F5A9-4048-BE92-F2FA0C0465E2}" type="presParOf" srcId="{7A857319-512A-45C4-94B9-0ED1036C1C05}" destId="{4A391A7D-198F-4563-B0FA-A2BC97A75FA6}" srcOrd="0" destOrd="0" presId="urn:microsoft.com/office/officeart/2005/8/layout/vList2"/>
    <dgm:cxn modelId="{86B65F95-CFEE-4C1E-AD19-9BCDD1874EDC}" type="presParOf" srcId="{7A857319-512A-45C4-94B9-0ED1036C1C05}" destId="{F56EED51-4B11-43CC-8AE2-46607C5B3599}" srcOrd="1" destOrd="0" presId="urn:microsoft.com/office/officeart/2005/8/layout/vList2"/>
    <dgm:cxn modelId="{AD28D0F3-A304-4BE4-B24D-8BEF71293B00}" type="presParOf" srcId="{7A857319-512A-45C4-94B9-0ED1036C1C05}" destId="{692E882E-D85F-45CE-9C90-90ABF2EFF1E4}" srcOrd="2" destOrd="0" presId="urn:microsoft.com/office/officeart/2005/8/layout/vList2"/>
    <dgm:cxn modelId="{016ED2BC-AD2B-473B-A7B6-D0979590E1A9}" type="presParOf" srcId="{7A857319-512A-45C4-94B9-0ED1036C1C05}" destId="{F00F8159-B94B-4C57-8810-F7FF0CB6C433}" srcOrd="3" destOrd="0" presId="urn:microsoft.com/office/officeart/2005/8/layout/vList2"/>
    <dgm:cxn modelId="{8E88AE18-8A8B-484E-97EA-609866A80760}" type="presParOf" srcId="{7A857319-512A-45C4-94B9-0ED1036C1C05}" destId="{CD8B80FE-3C1D-4018-914E-BC29CF93F01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8959EF-87EB-4F0E-8EDC-B550D614300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7A59C15-C34F-45C7-BBCF-47EC31BE6829}">
      <dgm:prSet/>
      <dgm:spPr/>
      <dgm:t>
        <a:bodyPr/>
        <a:lstStyle/>
        <a:p>
          <a:r>
            <a:rPr lang="en-US" b="1" i="0" dirty="0"/>
            <a:t>Input Data Source                                                </a:t>
          </a:r>
          <a:r>
            <a:rPr lang="en-US" b="0" i="0" dirty="0"/>
            <a:t>data source coming from US department of transportation  Spark is the heart of the processing in this architecture</a:t>
          </a:r>
          <a:endParaRPr lang="en-US" dirty="0"/>
        </a:p>
      </dgm:t>
    </dgm:pt>
    <dgm:pt modelId="{5BF4E39A-606C-4A93-899D-C7F16E0B4DE2}" type="parTrans" cxnId="{A625B218-C41E-45CF-84FE-B57FFD302BD9}">
      <dgm:prSet/>
      <dgm:spPr/>
      <dgm:t>
        <a:bodyPr/>
        <a:lstStyle/>
        <a:p>
          <a:endParaRPr lang="en-US"/>
        </a:p>
      </dgm:t>
    </dgm:pt>
    <dgm:pt modelId="{1590A64A-8A54-40F2-8A30-95E1FA091742}" type="sibTrans" cxnId="{A625B218-C41E-45CF-84FE-B57FFD302BD9}">
      <dgm:prSet/>
      <dgm:spPr/>
      <dgm:t>
        <a:bodyPr/>
        <a:lstStyle/>
        <a:p>
          <a:endParaRPr lang="en-US"/>
        </a:p>
      </dgm:t>
    </dgm:pt>
    <dgm:pt modelId="{FD3B2D14-E800-4F3C-AA35-E5EDF0715C5D}">
      <dgm:prSet/>
      <dgm:spPr/>
      <dgm:t>
        <a:bodyPr/>
        <a:lstStyle/>
        <a:p>
          <a:r>
            <a:rPr lang="en-US" b="0" i="0" dirty="0"/>
            <a:t>Spark is the heart of the processing in this architecture, can handle large Data set , our file has more than 2.3 Million rows</a:t>
          </a:r>
          <a:endParaRPr lang="en-US" dirty="0"/>
        </a:p>
      </dgm:t>
    </dgm:pt>
    <dgm:pt modelId="{899FFFA7-EF05-4196-BE49-D2E224A0A27C}" type="parTrans" cxnId="{20204E16-4A19-425A-B9EF-2960FB08A684}">
      <dgm:prSet/>
      <dgm:spPr/>
      <dgm:t>
        <a:bodyPr/>
        <a:lstStyle/>
        <a:p>
          <a:endParaRPr lang="en-US"/>
        </a:p>
      </dgm:t>
    </dgm:pt>
    <dgm:pt modelId="{F8591F13-CC74-4D1C-A5B2-8AF8FEF7E40C}" type="sibTrans" cxnId="{20204E16-4A19-425A-B9EF-2960FB08A684}">
      <dgm:prSet/>
      <dgm:spPr/>
      <dgm:t>
        <a:bodyPr/>
        <a:lstStyle/>
        <a:p>
          <a:endParaRPr lang="en-US"/>
        </a:p>
      </dgm:t>
    </dgm:pt>
    <dgm:pt modelId="{89D83FCE-2879-4B5F-ADC6-6F46CD7301D8}">
      <dgm:prSet/>
      <dgm:spPr/>
      <dgm:t>
        <a:bodyPr/>
        <a:lstStyle/>
        <a:p>
          <a:r>
            <a:rPr lang="en-US" b="0" i="0" dirty="0"/>
            <a:t>A tool like </a:t>
          </a:r>
          <a:r>
            <a:rPr lang="en-US" b="0" i="0" dirty="0" err="1"/>
            <a:t>Plotly</a:t>
          </a:r>
          <a:r>
            <a:rPr lang="en-US" b="0" i="0" dirty="0"/>
            <a:t> is used to show relevant information about the project</a:t>
          </a:r>
          <a:endParaRPr lang="en-US" dirty="0"/>
        </a:p>
      </dgm:t>
    </dgm:pt>
    <dgm:pt modelId="{CF59B319-B827-477B-8DA3-537A45464275}" type="parTrans" cxnId="{0312B400-E277-471B-958F-F487944D5A9B}">
      <dgm:prSet/>
      <dgm:spPr/>
      <dgm:t>
        <a:bodyPr/>
        <a:lstStyle/>
        <a:p>
          <a:endParaRPr lang="en-US"/>
        </a:p>
      </dgm:t>
    </dgm:pt>
    <dgm:pt modelId="{BF93F9F4-3BFD-40BB-A07E-B614AB1370C6}" type="sibTrans" cxnId="{0312B400-E277-471B-958F-F487944D5A9B}">
      <dgm:prSet/>
      <dgm:spPr/>
      <dgm:t>
        <a:bodyPr/>
        <a:lstStyle/>
        <a:p>
          <a:endParaRPr lang="en-US"/>
        </a:p>
      </dgm:t>
    </dgm:pt>
    <dgm:pt modelId="{3606564B-6FF6-458E-AAEC-8CAC8873B134}" type="pres">
      <dgm:prSet presAssocID="{BC8959EF-87EB-4F0E-8EDC-B550D6143008}" presName="linear" presStyleCnt="0">
        <dgm:presLayoutVars>
          <dgm:animLvl val="lvl"/>
          <dgm:resizeHandles val="exact"/>
        </dgm:presLayoutVars>
      </dgm:prSet>
      <dgm:spPr/>
    </dgm:pt>
    <dgm:pt modelId="{A17BA150-6EBB-49F9-8867-02CE861A681E}" type="pres">
      <dgm:prSet presAssocID="{57A59C15-C34F-45C7-BBCF-47EC31BE6829}" presName="parentText" presStyleLbl="node1" presStyleIdx="0" presStyleCnt="3">
        <dgm:presLayoutVars>
          <dgm:chMax val="0"/>
          <dgm:bulletEnabled val="1"/>
        </dgm:presLayoutVars>
      </dgm:prSet>
      <dgm:spPr/>
    </dgm:pt>
    <dgm:pt modelId="{240FCBEF-6642-4832-AB09-260C6CDD6D90}" type="pres">
      <dgm:prSet presAssocID="{1590A64A-8A54-40F2-8A30-95E1FA091742}" presName="spacer" presStyleCnt="0"/>
      <dgm:spPr/>
    </dgm:pt>
    <dgm:pt modelId="{D1A9323C-8E9B-4F92-A0CE-9BAE58BD14D8}" type="pres">
      <dgm:prSet presAssocID="{FD3B2D14-E800-4F3C-AA35-E5EDF0715C5D}" presName="parentText" presStyleLbl="node1" presStyleIdx="1" presStyleCnt="3">
        <dgm:presLayoutVars>
          <dgm:chMax val="0"/>
          <dgm:bulletEnabled val="1"/>
        </dgm:presLayoutVars>
      </dgm:prSet>
      <dgm:spPr/>
    </dgm:pt>
    <dgm:pt modelId="{E35762DE-E293-4479-A8CE-3CC9E6B02A8A}" type="pres">
      <dgm:prSet presAssocID="{F8591F13-CC74-4D1C-A5B2-8AF8FEF7E40C}" presName="spacer" presStyleCnt="0"/>
      <dgm:spPr/>
    </dgm:pt>
    <dgm:pt modelId="{BB1806D2-0DA0-46B4-943E-2B70173AC571}" type="pres">
      <dgm:prSet presAssocID="{89D83FCE-2879-4B5F-ADC6-6F46CD7301D8}" presName="parentText" presStyleLbl="node1" presStyleIdx="2" presStyleCnt="3">
        <dgm:presLayoutVars>
          <dgm:chMax val="0"/>
          <dgm:bulletEnabled val="1"/>
        </dgm:presLayoutVars>
      </dgm:prSet>
      <dgm:spPr/>
    </dgm:pt>
  </dgm:ptLst>
  <dgm:cxnLst>
    <dgm:cxn modelId="{0312B400-E277-471B-958F-F487944D5A9B}" srcId="{BC8959EF-87EB-4F0E-8EDC-B550D6143008}" destId="{89D83FCE-2879-4B5F-ADC6-6F46CD7301D8}" srcOrd="2" destOrd="0" parTransId="{CF59B319-B827-477B-8DA3-537A45464275}" sibTransId="{BF93F9F4-3BFD-40BB-A07E-B614AB1370C6}"/>
    <dgm:cxn modelId="{FCFEE400-1A1E-4AF4-9575-89AE2555B52C}" type="presOf" srcId="{57A59C15-C34F-45C7-BBCF-47EC31BE6829}" destId="{A17BA150-6EBB-49F9-8867-02CE861A681E}" srcOrd="0" destOrd="0" presId="urn:microsoft.com/office/officeart/2005/8/layout/vList2"/>
    <dgm:cxn modelId="{2CF8FA06-F7B5-4288-8D82-B25CFA2C9A63}" type="presOf" srcId="{FD3B2D14-E800-4F3C-AA35-E5EDF0715C5D}" destId="{D1A9323C-8E9B-4F92-A0CE-9BAE58BD14D8}" srcOrd="0" destOrd="0" presId="urn:microsoft.com/office/officeart/2005/8/layout/vList2"/>
    <dgm:cxn modelId="{20204E16-4A19-425A-B9EF-2960FB08A684}" srcId="{BC8959EF-87EB-4F0E-8EDC-B550D6143008}" destId="{FD3B2D14-E800-4F3C-AA35-E5EDF0715C5D}" srcOrd="1" destOrd="0" parTransId="{899FFFA7-EF05-4196-BE49-D2E224A0A27C}" sibTransId="{F8591F13-CC74-4D1C-A5B2-8AF8FEF7E40C}"/>
    <dgm:cxn modelId="{A625B218-C41E-45CF-84FE-B57FFD302BD9}" srcId="{BC8959EF-87EB-4F0E-8EDC-B550D6143008}" destId="{57A59C15-C34F-45C7-BBCF-47EC31BE6829}" srcOrd="0" destOrd="0" parTransId="{5BF4E39A-606C-4A93-899D-C7F16E0B4DE2}" sibTransId="{1590A64A-8A54-40F2-8A30-95E1FA091742}"/>
    <dgm:cxn modelId="{2494E3A4-58C9-456A-B65B-1A44011A8114}" type="presOf" srcId="{BC8959EF-87EB-4F0E-8EDC-B550D6143008}" destId="{3606564B-6FF6-458E-AAEC-8CAC8873B134}" srcOrd="0" destOrd="0" presId="urn:microsoft.com/office/officeart/2005/8/layout/vList2"/>
    <dgm:cxn modelId="{B16D58DA-2549-4164-ABFE-1925EECE6523}" type="presOf" srcId="{89D83FCE-2879-4B5F-ADC6-6F46CD7301D8}" destId="{BB1806D2-0DA0-46B4-943E-2B70173AC571}" srcOrd="0" destOrd="0" presId="urn:microsoft.com/office/officeart/2005/8/layout/vList2"/>
    <dgm:cxn modelId="{01EAD43C-50BB-4753-8EB5-9D471310D778}" type="presParOf" srcId="{3606564B-6FF6-458E-AAEC-8CAC8873B134}" destId="{A17BA150-6EBB-49F9-8867-02CE861A681E}" srcOrd="0" destOrd="0" presId="urn:microsoft.com/office/officeart/2005/8/layout/vList2"/>
    <dgm:cxn modelId="{79DFF8A1-917F-449B-A0D6-69302143007F}" type="presParOf" srcId="{3606564B-6FF6-458E-AAEC-8CAC8873B134}" destId="{240FCBEF-6642-4832-AB09-260C6CDD6D90}" srcOrd="1" destOrd="0" presId="urn:microsoft.com/office/officeart/2005/8/layout/vList2"/>
    <dgm:cxn modelId="{36EB80F2-5062-4B41-AF90-BF383D0AC69F}" type="presParOf" srcId="{3606564B-6FF6-458E-AAEC-8CAC8873B134}" destId="{D1A9323C-8E9B-4F92-A0CE-9BAE58BD14D8}" srcOrd="2" destOrd="0" presId="urn:microsoft.com/office/officeart/2005/8/layout/vList2"/>
    <dgm:cxn modelId="{CA40264B-94FA-4D90-9EB4-1157FC40D7C0}" type="presParOf" srcId="{3606564B-6FF6-458E-AAEC-8CAC8873B134}" destId="{E35762DE-E293-4479-A8CE-3CC9E6B02A8A}" srcOrd="3" destOrd="0" presId="urn:microsoft.com/office/officeart/2005/8/layout/vList2"/>
    <dgm:cxn modelId="{EF71DFBA-FE21-4917-A424-8A8B1B7BB69C}" type="presParOf" srcId="{3606564B-6FF6-458E-AAEC-8CAC8873B134}" destId="{BB1806D2-0DA0-46B4-943E-2B70173AC57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0B2351-4D6C-468E-9F21-6E2DB72CFC5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B2CB8F1-45F4-440F-9403-40C1984E6F45}">
      <dgm:prSet/>
      <dgm:spPr/>
      <dgm:t>
        <a:bodyPr/>
        <a:lstStyle/>
        <a:p>
          <a:r>
            <a:rPr lang="en-US" b="0" i="0"/>
            <a:t>The forbidden column in the table represents those variables from the dataset that can't be included since their values are only known once the plane has already taken off</a:t>
          </a:r>
          <a:endParaRPr lang="en-US"/>
        </a:p>
      </dgm:t>
    </dgm:pt>
    <dgm:pt modelId="{837032AB-CBC9-4CFF-84B0-AD32DC7811B7}" type="parTrans" cxnId="{76AD40E6-A496-48C5-9280-1ED6F8BCC80E}">
      <dgm:prSet/>
      <dgm:spPr/>
      <dgm:t>
        <a:bodyPr/>
        <a:lstStyle/>
        <a:p>
          <a:endParaRPr lang="en-US"/>
        </a:p>
      </dgm:t>
    </dgm:pt>
    <dgm:pt modelId="{EF55F3DD-BB6D-4E04-8DDB-6E1BDB236514}" type="sibTrans" cxnId="{76AD40E6-A496-48C5-9280-1ED6F8BCC80E}">
      <dgm:prSet/>
      <dgm:spPr/>
      <dgm:t>
        <a:bodyPr/>
        <a:lstStyle/>
        <a:p>
          <a:endParaRPr lang="en-US"/>
        </a:p>
      </dgm:t>
    </dgm:pt>
    <dgm:pt modelId="{2F08C6BA-62AD-43AA-8DDA-639F1A91D6EB}">
      <dgm:prSet/>
      <dgm:spPr/>
      <dgm:t>
        <a:bodyPr/>
        <a:lstStyle/>
        <a:p>
          <a:r>
            <a:rPr lang="en-US" b="0" i="0"/>
            <a:t>Hence, if we use the forbidden variables, all the algorithms would return unreliable results</a:t>
          </a:r>
          <a:endParaRPr lang="en-US"/>
        </a:p>
      </dgm:t>
    </dgm:pt>
    <dgm:pt modelId="{2B49892E-34C9-439D-AF4E-C1FDABFB169E}" type="parTrans" cxnId="{6D619A91-A9C2-4374-B1F6-AF7CEF350957}">
      <dgm:prSet/>
      <dgm:spPr/>
      <dgm:t>
        <a:bodyPr/>
        <a:lstStyle/>
        <a:p>
          <a:endParaRPr lang="en-US"/>
        </a:p>
      </dgm:t>
    </dgm:pt>
    <dgm:pt modelId="{3CE7952B-63DF-4752-8979-82AAAE4000A6}" type="sibTrans" cxnId="{6D619A91-A9C2-4374-B1F6-AF7CEF350957}">
      <dgm:prSet/>
      <dgm:spPr/>
      <dgm:t>
        <a:bodyPr/>
        <a:lstStyle/>
        <a:p>
          <a:endParaRPr lang="en-US"/>
        </a:p>
      </dgm:t>
    </dgm:pt>
    <dgm:pt modelId="{4BD1910B-4301-4E99-B407-5FB418B52E64}">
      <dgm:prSet/>
      <dgm:spPr/>
      <dgm:t>
        <a:bodyPr/>
        <a:lstStyle/>
        <a:p>
          <a:r>
            <a:rPr lang="en-US" b="0" i="0"/>
            <a:t>The forbidden columns include ArrTime, ActualElapsedTime, AirTime, TaxiIn, Diverted, CarrierDelay, WeatherDelay, NASDelay, SecurityDelay andLateAircraftDelay</a:t>
          </a:r>
          <a:endParaRPr lang="en-US"/>
        </a:p>
      </dgm:t>
    </dgm:pt>
    <dgm:pt modelId="{A247C18B-263F-4114-B178-087E537CD9EA}" type="parTrans" cxnId="{9B28AB9F-E016-4824-9A4B-A51208722690}">
      <dgm:prSet/>
      <dgm:spPr/>
      <dgm:t>
        <a:bodyPr/>
        <a:lstStyle/>
        <a:p>
          <a:endParaRPr lang="en-US"/>
        </a:p>
      </dgm:t>
    </dgm:pt>
    <dgm:pt modelId="{DEF185E0-51DA-45E6-A687-551A84AFB948}" type="sibTrans" cxnId="{9B28AB9F-E016-4824-9A4B-A51208722690}">
      <dgm:prSet/>
      <dgm:spPr/>
      <dgm:t>
        <a:bodyPr/>
        <a:lstStyle/>
        <a:p>
          <a:endParaRPr lang="en-US"/>
        </a:p>
      </dgm:t>
    </dgm:pt>
    <dgm:pt modelId="{5D6FF51C-4A5A-46F5-8965-72440AE09126}" type="pres">
      <dgm:prSet presAssocID="{3F0B2351-4D6C-468E-9F21-6E2DB72CFC52}" presName="linear" presStyleCnt="0">
        <dgm:presLayoutVars>
          <dgm:animLvl val="lvl"/>
          <dgm:resizeHandles val="exact"/>
        </dgm:presLayoutVars>
      </dgm:prSet>
      <dgm:spPr/>
    </dgm:pt>
    <dgm:pt modelId="{D56AFE9A-86E9-49CA-ACEB-E885FBD726D9}" type="pres">
      <dgm:prSet presAssocID="{EB2CB8F1-45F4-440F-9403-40C1984E6F45}" presName="parentText" presStyleLbl="node1" presStyleIdx="0" presStyleCnt="3">
        <dgm:presLayoutVars>
          <dgm:chMax val="0"/>
          <dgm:bulletEnabled val="1"/>
        </dgm:presLayoutVars>
      </dgm:prSet>
      <dgm:spPr/>
    </dgm:pt>
    <dgm:pt modelId="{C83D7EE6-F06D-46E3-8074-472BCAF5B907}" type="pres">
      <dgm:prSet presAssocID="{EF55F3DD-BB6D-4E04-8DDB-6E1BDB236514}" presName="spacer" presStyleCnt="0"/>
      <dgm:spPr/>
    </dgm:pt>
    <dgm:pt modelId="{7D0FDBA8-4181-43E9-861B-155770C22932}" type="pres">
      <dgm:prSet presAssocID="{2F08C6BA-62AD-43AA-8DDA-639F1A91D6EB}" presName="parentText" presStyleLbl="node1" presStyleIdx="1" presStyleCnt="3">
        <dgm:presLayoutVars>
          <dgm:chMax val="0"/>
          <dgm:bulletEnabled val="1"/>
        </dgm:presLayoutVars>
      </dgm:prSet>
      <dgm:spPr/>
    </dgm:pt>
    <dgm:pt modelId="{5495E1C9-5C09-4DCB-89D2-31BAC6FA58DF}" type="pres">
      <dgm:prSet presAssocID="{3CE7952B-63DF-4752-8979-82AAAE4000A6}" presName="spacer" presStyleCnt="0"/>
      <dgm:spPr/>
    </dgm:pt>
    <dgm:pt modelId="{92337F37-BB85-442C-83BE-ED5F6CFBAB9B}" type="pres">
      <dgm:prSet presAssocID="{4BD1910B-4301-4E99-B407-5FB418B52E64}" presName="parentText" presStyleLbl="node1" presStyleIdx="2" presStyleCnt="3">
        <dgm:presLayoutVars>
          <dgm:chMax val="0"/>
          <dgm:bulletEnabled val="1"/>
        </dgm:presLayoutVars>
      </dgm:prSet>
      <dgm:spPr/>
    </dgm:pt>
  </dgm:ptLst>
  <dgm:cxnLst>
    <dgm:cxn modelId="{6990F20B-CACC-4466-AD63-D1EF92E3902F}" type="presOf" srcId="{2F08C6BA-62AD-43AA-8DDA-639F1A91D6EB}" destId="{7D0FDBA8-4181-43E9-861B-155770C22932}" srcOrd="0" destOrd="0" presId="urn:microsoft.com/office/officeart/2005/8/layout/vList2"/>
    <dgm:cxn modelId="{98B4FD73-4543-4B91-AD74-5F8359644C23}" type="presOf" srcId="{3F0B2351-4D6C-468E-9F21-6E2DB72CFC52}" destId="{5D6FF51C-4A5A-46F5-8965-72440AE09126}" srcOrd="0" destOrd="0" presId="urn:microsoft.com/office/officeart/2005/8/layout/vList2"/>
    <dgm:cxn modelId="{6D619A91-A9C2-4374-B1F6-AF7CEF350957}" srcId="{3F0B2351-4D6C-468E-9F21-6E2DB72CFC52}" destId="{2F08C6BA-62AD-43AA-8DDA-639F1A91D6EB}" srcOrd="1" destOrd="0" parTransId="{2B49892E-34C9-439D-AF4E-C1FDABFB169E}" sibTransId="{3CE7952B-63DF-4752-8979-82AAAE4000A6}"/>
    <dgm:cxn modelId="{9B28AB9F-E016-4824-9A4B-A51208722690}" srcId="{3F0B2351-4D6C-468E-9F21-6E2DB72CFC52}" destId="{4BD1910B-4301-4E99-B407-5FB418B52E64}" srcOrd="2" destOrd="0" parTransId="{A247C18B-263F-4114-B178-087E537CD9EA}" sibTransId="{DEF185E0-51DA-45E6-A687-551A84AFB948}"/>
    <dgm:cxn modelId="{A2D44CB1-1DAB-4E01-A2FE-77F8CCFD0F2C}" type="presOf" srcId="{EB2CB8F1-45F4-440F-9403-40C1984E6F45}" destId="{D56AFE9A-86E9-49CA-ACEB-E885FBD726D9}" srcOrd="0" destOrd="0" presId="urn:microsoft.com/office/officeart/2005/8/layout/vList2"/>
    <dgm:cxn modelId="{76AD40E6-A496-48C5-9280-1ED6F8BCC80E}" srcId="{3F0B2351-4D6C-468E-9F21-6E2DB72CFC52}" destId="{EB2CB8F1-45F4-440F-9403-40C1984E6F45}" srcOrd="0" destOrd="0" parTransId="{837032AB-CBC9-4CFF-84B0-AD32DC7811B7}" sibTransId="{EF55F3DD-BB6D-4E04-8DDB-6E1BDB236514}"/>
    <dgm:cxn modelId="{8EBCBEED-F021-4D1E-8247-D4FAE97CCDAA}" type="presOf" srcId="{4BD1910B-4301-4E99-B407-5FB418B52E64}" destId="{92337F37-BB85-442C-83BE-ED5F6CFBAB9B}" srcOrd="0" destOrd="0" presId="urn:microsoft.com/office/officeart/2005/8/layout/vList2"/>
    <dgm:cxn modelId="{046B5D93-9EFC-4F65-B0DA-71425444D3A5}" type="presParOf" srcId="{5D6FF51C-4A5A-46F5-8965-72440AE09126}" destId="{D56AFE9A-86E9-49CA-ACEB-E885FBD726D9}" srcOrd="0" destOrd="0" presId="urn:microsoft.com/office/officeart/2005/8/layout/vList2"/>
    <dgm:cxn modelId="{4B3929BE-CD8A-4AE0-B3ED-9EF6D99AB697}" type="presParOf" srcId="{5D6FF51C-4A5A-46F5-8965-72440AE09126}" destId="{C83D7EE6-F06D-46E3-8074-472BCAF5B907}" srcOrd="1" destOrd="0" presId="urn:microsoft.com/office/officeart/2005/8/layout/vList2"/>
    <dgm:cxn modelId="{B99E780D-982C-4084-AC09-C6023268BC6F}" type="presParOf" srcId="{5D6FF51C-4A5A-46F5-8965-72440AE09126}" destId="{7D0FDBA8-4181-43E9-861B-155770C22932}" srcOrd="2" destOrd="0" presId="urn:microsoft.com/office/officeart/2005/8/layout/vList2"/>
    <dgm:cxn modelId="{A0371E83-08C4-4840-A550-D963DE3E7CD7}" type="presParOf" srcId="{5D6FF51C-4A5A-46F5-8965-72440AE09126}" destId="{5495E1C9-5C09-4DCB-89D2-31BAC6FA58DF}" srcOrd="3" destOrd="0" presId="urn:microsoft.com/office/officeart/2005/8/layout/vList2"/>
    <dgm:cxn modelId="{860E10A3-3DF0-4170-8795-5363FC5E9524}" type="presParOf" srcId="{5D6FF51C-4A5A-46F5-8965-72440AE09126}" destId="{92337F37-BB85-442C-83BE-ED5F6CFBAB9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3B75E-D950-444D-8F93-15248EDED47A}">
      <dsp:nvSpPr>
        <dsp:cNvPr id="0" name=""/>
        <dsp:cNvSpPr/>
      </dsp:nvSpPr>
      <dsp:spPr>
        <a:xfrm>
          <a:off x="0" y="667"/>
          <a:ext cx="6104761" cy="15608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E56017-55A9-4F7D-967A-0D76D5AACA30}">
      <dsp:nvSpPr>
        <dsp:cNvPr id="0" name=""/>
        <dsp:cNvSpPr/>
      </dsp:nvSpPr>
      <dsp:spPr>
        <a:xfrm>
          <a:off x="472145" y="351849"/>
          <a:ext cx="858445" cy="858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F413F5-66C9-4ADF-8CE9-2E95DBD3D8C5}">
      <dsp:nvSpPr>
        <dsp:cNvPr id="0" name=""/>
        <dsp:cNvSpPr/>
      </dsp:nvSpPr>
      <dsp:spPr>
        <a:xfrm>
          <a:off x="1802735" y="667"/>
          <a:ext cx="4302025" cy="1560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6" tIns="165186" rIns="165186" bIns="165186" numCol="1" spcCol="1270" anchor="ctr" anchorCtr="0">
          <a:noAutofit/>
        </a:bodyPr>
        <a:lstStyle/>
        <a:p>
          <a:pPr marL="0" lvl="0" indent="0" algn="l" defTabSz="1022350">
            <a:lnSpc>
              <a:spcPct val="90000"/>
            </a:lnSpc>
            <a:spcBef>
              <a:spcPct val="0"/>
            </a:spcBef>
            <a:spcAft>
              <a:spcPct val="35000"/>
            </a:spcAft>
            <a:buNone/>
          </a:pPr>
          <a:r>
            <a:rPr lang="en-US" sz="2300" b="0" i="0" kern="1200"/>
            <a:t>This document details the implementation details carried out to analyze the flight arrival delays</a:t>
          </a:r>
          <a:endParaRPr lang="en-US" sz="2300" kern="1200"/>
        </a:p>
      </dsp:txBody>
      <dsp:txXfrm>
        <a:off x="1802735" y="667"/>
        <a:ext cx="4302025" cy="1560810"/>
      </dsp:txXfrm>
    </dsp:sp>
    <dsp:sp modelId="{9AB6754B-CF83-4449-9E87-B0BA3C522080}">
      <dsp:nvSpPr>
        <dsp:cNvPr id="0" name=""/>
        <dsp:cNvSpPr/>
      </dsp:nvSpPr>
      <dsp:spPr>
        <a:xfrm>
          <a:off x="0" y="1951679"/>
          <a:ext cx="6104761" cy="15608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D51A0C-FAA9-47F6-A98B-A0114F0FD1A6}">
      <dsp:nvSpPr>
        <dsp:cNvPr id="0" name=""/>
        <dsp:cNvSpPr/>
      </dsp:nvSpPr>
      <dsp:spPr>
        <a:xfrm>
          <a:off x="472145" y="2302862"/>
          <a:ext cx="858445" cy="858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6F528D-8D7B-4F99-8C62-26273862A416}">
      <dsp:nvSpPr>
        <dsp:cNvPr id="0" name=""/>
        <dsp:cNvSpPr/>
      </dsp:nvSpPr>
      <dsp:spPr>
        <a:xfrm>
          <a:off x="1802735" y="1951679"/>
          <a:ext cx="4302025" cy="1560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6" tIns="165186" rIns="165186" bIns="165186" numCol="1" spcCol="1270" anchor="ctr" anchorCtr="0">
          <a:noAutofit/>
        </a:bodyPr>
        <a:lstStyle/>
        <a:p>
          <a:pPr marL="0" lvl="0" indent="0" algn="l" defTabSz="1022350">
            <a:lnSpc>
              <a:spcPct val="90000"/>
            </a:lnSpc>
            <a:spcBef>
              <a:spcPct val="0"/>
            </a:spcBef>
            <a:spcAft>
              <a:spcPct val="35000"/>
            </a:spcAft>
            <a:buNone/>
          </a:pPr>
          <a:r>
            <a:rPr lang="en-US" sz="2300" b="0" i="0" kern="1200"/>
            <a:t>The document describes the problem statement, approach, analysis, and the proposed architecture</a:t>
          </a:r>
          <a:endParaRPr lang="en-US" sz="2300" kern="1200"/>
        </a:p>
      </dsp:txBody>
      <dsp:txXfrm>
        <a:off x="1802735" y="1951679"/>
        <a:ext cx="4302025" cy="1560810"/>
      </dsp:txXfrm>
    </dsp:sp>
    <dsp:sp modelId="{88990774-441C-4DE8-9E38-FCA86EB79852}">
      <dsp:nvSpPr>
        <dsp:cNvPr id="0" name=""/>
        <dsp:cNvSpPr/>
      </dsp:nvSpPr>
      <dsp:spPr>
        <a:xfrm>
          <a:off x="0" y="3902692"/>
          <a:ext cx="6104761" cy="15608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6814CE-8CDE-4850-8EF6-6B373B639DB9}">
      <dsp:nvSpPr>
        <dsp:cNvPr id="0" name=""/>
        <dsp:cNvSpPr/>
      </dsp:nvSpPr>
      <dsp:spPr>
        <a:xfrm>
          <a:off x="472145" y="4253875"/>
          <a:ext cx="858445" cy="858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BBC410-73CB-41BE-AA2D-ACDB14B9219F}">
      <dsp:nvSpPr>
        <dsp:cNvPr id="0" name=""/>
        <dsp:cNvSpPr/>
      </dsp:nvSpPr>
      <dsp:spPr>
        <a:xfrm>
          <a:off x="1802735" y="3902692"/>
          <a:ext cx="4302025" cy="1560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86" tIns="165186" rIns="165186" bIns="165186" numCol="1" spcCol="1270" anchor="ctr" anchorCtr="0">
          <a:noAutofit/>
        </a:bodyPr>
        <a:lstStyle/>
        <a:p>
          <a:pPr marL="0" lvl="0" indent="0" algn="l" defTabSz="1022350">
            <a:lnSpc>
              <a:spcPct val="90000"/>
            </a:lnSpc>
            <a:spcBef>
              <a:spcPct val="0"/>
            </a:spcBef>
            <a:spcAft>
              <a:spcPct val="35000"/>
            </a:spcAft>
            <a:buNone/>
          </a:pPr>
          <a:r>
            <a:rPr lang="en-US" sz="2300" b="0" i="0" kern="1200"/>
            <a:t>The code and graphical representation of the analysis have been explained in detail for clarity</a:t>
          </a:r>
          <a:endParaRPr lang="en-US" sz="2300" kern="1200"/>
        </a:p>
      </dsp:txBody>
      <dsp:txXfrm>
        <a:off x="1802735" y="3902692"/>
        <a:ext cx="4302025" cy="1560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91A7D-198F-4563-B0FA-A2BC97A75FA6}">
      <dsp:nvSpPr>
        <dsp:cNvPr id="0" name=""/>
        <dsp:cNvSpPr/>
      </dsp:nvSpPr>
      <dsp:spPr>
        <a:xfrm>
          <a:off x="0" y="110902"/>
          <a:ext cx="6104761" cy="17071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In this study, domestic flights data between Jan 2008 and Dec 2008 are used as a case study</a:t>
          </a:r>
          <a:endParaRPr lang="en-US" sz="2100" kern="1200"/>
        </a:p>
      </dsp:txBody>
      <dsp:txXfrm>
        <a:off x="83335" y="194237"/>
        <a:ext cx="5938091" cy="1540465"/>
      </dsp:txXfrm>
    </dsp:sp>
    <dsp:sp modelId="{692E882E-D85F-45CE-9C90-90ABF2EFF1E4}">
      <dsp:nvSpPr>
        <dsp:cNvPr id="0" name=""/>
        <dsp:cNvSpPr/>
      </dsp:nvSpPr>
      <dsp:spPr>
        <a:xfrm>
          <a:off x="0" y="1878517"/>
          <a:ext cx="6104761" cy="1707135"/>
        </a:xfrm>
        <a:prstGeom prst="roundRect">
          <a:avLst/>
        </a:prstGeom>
        <a:solidFill>
          <a:schemeClr val="accent2">
            <a:hueOff val="-748356"/>
            <a:satOff val="-337"/>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Note that the extracted dataset does not contain the international flights which have a relatively low delay ratio</a:t>
          </a:r>
          <a:endParaRPr lang="en-US" sz="2100" kern="1200"/>
        </a:p>
      </dsp:txBody>
      <dsp:txXfrm>
        <a:off x="83335" y="1961852"/>
        <a:ext cx="5938091" cy="1540465"/>
      </dsp:txXfrm>
    </dsp:sp>
    <dsp:sp modelId="{CD8B80FE-3C1D-4018-914E-BC29CF93F01E}">
      <dsp:nvSpPr>
        <dsp:cNvPr id="0" name=""/>
        <dsp:cNvSpPr/>
      </dsp:nvSpPr>
      <dsp:spPr>
        <a:xfrm>
          <a:off x="0" y="3646132"/>
          <a:ext cx="6104761" cy="1707135"/>
        </a:xfrm>
        <a:prstGeom prst="roundRect">
          <a:avLst/>
        </a:prstGeom>
        <a:solidFill>
          <a:schemeClr val="accent2">
            <a:hueOff val="-1496711"/>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a:t>The collected dataset, which is owned by The U.S. Department of Transportation's Bureau of Transportation Statistics , contains a combined data of flights, origin of flight, destination, and distance, etc</a:t>
          </a:r>
          <a:endParaRPr lang="en-US" sz="2100" kern="1200"/>
        </a:p>
      </dsp:txBody>
      <dsp:txXfrm>
        <a:off x="83335" y="3729467"/>
        <a:ext cx="5938091" cy="1540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7BA150-6EBB-49F9-8867-02CE861A681E}">
      <dsp:nvSpPr>
        <dsp:cNvPr id="0" name=""/>
        <dsp:cNvSpPr/>
      </dsp:nvSpPr>
      <dsp:spPr>
        <a:xfrm>
          <a:off x="0" y="71459"/>
          <a:ext cx="6104761" cy="17257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i="0" kern="1200" dirty="0"/>
            <a:t>Input Data Source                                                </a:t>
          </a:r>
          <a:r>
            <a:rPr lang="en-US" sz="2500" b="0" i="0" kern="1200" dirty="0"/>
            <a:t>data source coming from US department of transportation  Spark is the heart of the processing in this architecture</a:t>
          </a:r>
          <a:endParaRPr lang="en-US" sz="2500" kern="1200" dirty="0"/>
        </a:p>
      </dsp:txBody>
      <dsp:txXfrm>
        <a:off x="84244" y="155703"/>
        <a:ext cx="5936273" cy="1557262"/>
      </dsp:txXfrm>
    </dsp:sp>
    <dsp:sp modelId="{D1A9323C-8E9B-4F92-A0CE-9BAE58BD14D8}">
      <dsp:nvSpPr>
        <dsp:cNvPr id="0" name=""/>
        <dsp:cNvSpPr/>
      </dsp:nvSpPr>
      <dsp:spPr>
        <a:xfrm>
          <a:off x="0" y="1869210"/>
          <a:ext cx="6104761" cy="1725750"/>
        </a:xfrm>
        <a:prstGeom prst="roundRect">
          <a:avLst/>
        </a:prstGeom>
        <a:solidFill>
          <a:schemeClr val="accent2">
            <a:hueOff val="-748356"/>
            <a:satOff val="-337"/>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dirty="0"/>
            <a:t>Spark is the heart of the processing in this architecture, can handle large Data set , our file has more than 2.3 Million rows</a:t>
          </a:r>
          <a:endParaRPr lang="en-US" sz="2500" kern="1200" dirty="0"/>
        </a:p>
      </dsp:txBody>
      <dsp:txXfrm>
        <a:off x="84244" y="1953454"/>
        <a:ext cx="5936273" cy="1557262"/>
      </dsp:txXfrm>
    </dsp:sp>
    <dsp:sp modelId="{BB1806D2-0DA0-46B4-943E-2B70173AC571}">
      <dsp:nvSpPr>
        <dsp:cNvPr id="0" name=""/>
        <dsp:cNvSpPr/>
      </dsp:nvSpPr>
      <dsp:spPr>
        <a:xfrm>
          <a:off x="0" y="3666960"/>
          <a:ext cx="6104761" cy="1725750"/>
        </a:xfrm>
        <a:prstGeom prst="roundRect">
          <a:avLst/>
        </a:prstGeom>
        <a:solidFill>
          <a:schemeClr val="accent2">
            <a:hueOff val="-1496711"/>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dirty="0"/>
            <a:t>A tool like </a:t>
          </a:r>
          <a:r>
            <a:rPr lang="en-US" sz="2500" b="0" i="0" kern="1200" dirty="0" err="1"/>
            <a:t>Plotly</a:t>
          </a:r>
          <a:r>
            <a:rPr lang="en-US" sz="2500" b="0" i="0" kern="1200" dirty="0"/>
            <a:t> is used to show relevant information about the project</a:t>
          </a:r>
          <a:endParaRPr lang="en-US" sz="2500" kern="1200" dirty="0"/>
        </a:p>
      </dsp:txBody>
      <dsp:txXfrm>
        <a:off x="84244" y="3751204"/>
        <a:ext cx="5936273" cy="1557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6AFE9A-86E9-49CA-ACEB-E885FBD726D9}">
      <dsp:nvSpPr>
        <dsp:cNvPr id="0" name=""/>
        <dsp:cNvSpPr/>
      </dsp:nvSpPr>
      <dsp:spPr>
        <a:xfrm>
          <a:off x="0" y="429344"/>
          <a:ext cx="6104761" cy="14929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The forbidden column in the table represents those variables from the dataset that can't be included since their values are only known once the plane has already taken off</a:t>
          </a:r>
          <a:endParaRPr lang="en-US" sz="2200" kern="1200"/>
        </a:p>
      </dsp:txBody>
      <dsp:txXfrm>
        <a:off x="72878" y="502222"/>
        <a:ext cx="5959005" cy="1347164"/>
      </dsp:txXfrm>
    </dsp:sp>
    <dsp:sp modelId="{7D0FDBA8-4181-43E9-861B-155770C22932}">
      <dsp:nvSpPr>
        <dsp:cNvPr id="0" name=""/>
        <dsp:cNvSpPr/>
      </dsp:nvSpPr>
      <dsp:spPr>
        <a:xfrm>
          <a:off x="0" y="1985624"/>
          <a:ext cx="6104761" cy="1492920"/>
        </a:xfrm>
        <a:prstGeom prst="roundRect">
          <a:avLst/>
        </a:prstGeom>
        <a:solidFill>
          <a:schemeClr val="accent2">
            <a:hueOff val="-748356"/>
            <a:satOff val="-337"/>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Hence, if we use the forbidden variables, all the algorithms would return unreliable results</a:t>
          </a:r>
          <a:endParaRPr lang="en-US" sz="2200" kern="1200"/>
        </a:p>
      </dsp:txBody>
      <dsp:txXfrm>
        <a:off x="72878" y="2058502"/>
        <a:ext cx="5959005" cy="1347164"/>
      </dsp:txXfrm>
    </dsp:sp>
    <dsp:sp modelId="{92337F37-BB85-442C-83BE-ED5F6CFBAB9B}">
      <dsp:nvSpPr>
        <dsp:cNvPr id="0" name=""/>
        <dsp:cNvSpPr/>
      </dsp:nvSpPr>
      <dsp:spPr>
        <a:xfrm>
          <a:off x="0" y="3541905"/>
          <a:ext cx="6104761" cy="1492920"/>
        </a:xfrm>
        <a:prstGeom prst="roundRect">
          <a:avLst/>
        </a:prstGeom>
        <a:solidFill>
          <a:schemeClr val="accent2">
            <a:hueOff val="-1496711"/>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i="0" kern="1200"/>
            <a:t>The forbidden columns include ArrTime, ActualElapsedTime, AirTime, TaxiIn, Diverted, CarrierDelay, WeatherDelay, NASDelay, SecurityDelay andLateAircraftDelay</a:t>
          </a:r>
          <a:endParaRPr lang="en-US" sz="2200" kern="1200"/>
        </a:p>
      </dsp:txBody>
      <dsp:txXfrm>
        <a:off x="72878" y="3614783"/>
        <a:ext cx="5959005" cy="134716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5/17/2022</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868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5/17/2022</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228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5/17/2022</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06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5/17/2022</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687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5/17/2022</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065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5/17/2022</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691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5/17/2022</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4558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5/17/2022</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08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5/17/2022</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654267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5/17/2022</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40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5/17/2022</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58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5/17/2022</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5534680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singh56/Predicting_Flight_delays_cancellations/blob/master/EDA%2BDELAY.ipynb" TargetMode="External"/><Relationship Id="rId7" Type="http://schemas.openxmlformats.org/officeDocument/2006/relationships/image" Target="../media/image33.jpeg"/><Relationship Id="rId2" Type="http://schemas.openxmlformats.org/officeDocument/2006/relationships/hyperlink" Target="https://stackoverflow.com/questions/58995226/one-hot-encode-of-multiple-string-categorical-features-using-spark-dataframes" TargetMode="External"/><Relationship Id="rId1" Type="http://schemas.openxmlformats.org/officeDocument/2006/relationships/slideLayout" Target="../slideLayouts/slideLayout2.xml"/><Relationship Id="rId6" Type="http://schemas.openxmlformats.org/officeDocument/2006/relationships/hyperlink" Target="https://datagy.io/python-correlation-matrix/" TargetMode="External"/><Relationship Id="rId5" Type="http://schemas.openxmlformats.org/officeDocument/2006/relationships/hyperlink" Target="https://www.analyticsvidhya.com/blog/2019/11/build-machine-learning-pipelines-pyspark/" TargetMode="External"/><Relationship Id="rId4" Type="http://schemas.openxmlformats.org/officeDocument/2006/relationships/hyperlink" Target="https://medium.com/analytics-vidhya/using-machine-learning-to-predict-flight-delays-e8a50b0bb64c"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4739751" y="768334"/>
            <a:ext cx="6479629" cy="2866405"/>
          </a:xfrm>
        </p:spPr>
        <p:txBody>
          <a:bodyPr>
            <a:normAutofit/>
          </a:bodyPr>
          <a:lstStyle/>
          <a:p>
            <a:pPr>
              <a:lnSpc>
                <a:spcPct val="90000"/>
              </a:lnSpc>
            </a:pPr>
            <a:r>
              <a:rPr lang="en-US" sz="4700" dirty="0"/>
              <a:t>Predicting Delay in Flights using Big Data</a:t>
            </a:r>
            <a:br>
              <a:rPr lang="en-US" sz="4700" dirty="0"/>
            </a:br>
            <a:r>
              <a:rPr lang="en-US" sz="4700" dirty="0"/>
              <a:t>and Machine learning</a:t>
            </a:r>
          </a:p>
        </p:txBody>
      </p:sp>
      <p:pic>
        <p:nvPicPr>
          <p:cNvPr id="3" name="Picture 2">
            <a:extLst>
              <a:ext uri="{FF2B5EF4-FFF2-40B4-BE49-F238E27FC236}">
                <a16:creationId xmlns:a16="http://schemas.microsoft.com/office/drawing/2014/main" id="{2F6A1F19-BC3F-F09C-000E-649E55556249}"/>
              </a:ext>
            </a:extLst>
          </p:cNvPr>
          <p:cNvPicPr>
            <a:picLocks noChangeAspect="1"/>
          </p:cNvPicPr>
          <p:nvPr/>
        </p:nvPicPr>
        <p:blipFill rotWithShape="1">
          <a:blip r:embed="rId2"/>
          <a:srcRect l="39973" r="19410" b="3"/>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E54F712-CCA0-F91B-E23E-DDE1167085F6}"/>
              </a:ext>
            </a:extLst>
          </p:cNvPr>
          <p:cNvSpPr txBox="1"/>
          <p:nvPr/>
        </p:nvSpPr>
        <p:spPr>
          <a:xfrm>
            <a:off x="5124091" y="4166559"/>
            <a:ext cx="5236234" cy="369332"/>
          </a:xfrm>
          <a:prstGeom prst="rect">
            <a:avLst/>
          </a:prstGeom>
          <a:noFill/>
        </p:spPr>
        <p:txBody>
          <a:bodyPr wrap="square" rtlCol="0">
            <a:spAutoFit/>
          </a:bodyPr>
          <a:lstStyle/>
          <a:p>
            <a:r>
              <a:rPr lang="en-US" dirty="0"/>
              <a:t>Submitted by  Remon Roshdy  rr3531</a:t>
            </a:r>
          </a:p>
        </p:txBody>
      </p:sp>
    </p:spTree>
    <p:extLst>
      <p:ext uri="{BB962C8B-B14F-4D97-AF65-F5344CB8AC3E}">
        <p14:creationId xmlns:p14="http://schemas.microsoft.com/office/powerpoint/2010/main" val="2469301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65151" y="770889"/>
            <a:ext cx="4133560" cy="3395469"/>
          </a:xfrm>
        </p:spPr>
        <p:txBody>
          <a:bodyPr>
            <a:normAutofit/>
          </a:bodyPr>
          <a:lstStyle/>
          <a:p>
            <a:r>
              <a:rPr lang="en-US" dirty="0"/>
              <a:t>There are 29 fields in the dataset, and the main fields are below</a:t>
            </a:r>
          </a:p>
        </p:txBody>
      </p:sp>
      <p:cxnSp>
        <p:nvCxnSpPr>
          <p:cNvPr id="12" name="Straight Connector 1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a:extLst>
              <a:ext uri="{FF2B5EF4-FFF2-40B4-BE49-F238E27FC236}">
                <a16:creationId xmlns:a16="http://schemas.microsoft.com/office/drawing/2014/main" id="{818539B4-BEC0-4A4B-402E-417C782462B3}"/>
              </a:ext>
            </a:extLst>
          </p:cNvPr>
          <p:cNvGraphicFramePr>
            <a:graphicFrameLocks noGrp="1"/>
          </p:cNvGraphicFramePr>
          <p:nvPr>
            <p:ph idx="1"/>
            <p:extLst>
              <p:ext uri="{D42A27DB-BD31-4B8C-83A1-F6EECF244321}">
                <p14:modId xmlns:p14="http://schemas.microsoft.com/office/powerpoint/2010/main" val="1391008824"/>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3592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E6A8D5E8-1F0C-D313-B1B9-680AA447C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689" y="230486"/>
            <a:ext cx="3519565" cy="2933711"/>
          </a:xfrm>
          <a:prstGeom prst="rect">
            <a:avLst/>
          </a:prstGeom>
        </p:spPr>
      </p:pic>
      <p:pic>
        <p:nvPicPr>
          <p:cNvPr id="7" name="Picture 6" descr="Table&#10;&#10;Description automatically generated">
            <a:extLst>
              <a:ext uri="{FF2B5EF4-FFF2-40B4-BE49-F238E27FC236}">
                <a16:creationId xmlns:a16="http://schemas.microsoft.com/office/drawing/2014/main" id="{C7B26A94-180F-DA85-9587-47CE5958C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6688" y="373720"/>
            <a:ext cx="3982293" cy="2790477"/>
          </a:xfrm>
          <a:prstGeom prst="rect">
            <a:avLst/>
          </a:prstGeom>
        </p:spPr>
      </p:pic>
    </p:spTree>
    <p:extLst>
      <p:ext uri="{BB962C8B-B14F-4D97-AF65-F5344CB8AC3E}">
        <p14:creationId xmlns:p14="http://schemas.microsoft.com/office/powerpoint/2010/main" val="281611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4739751" y="768335"/>
            <a:ext cx="6479629" cy="2182684"/>
          </a:xfrm>
        </p:spPr>
        <p:txBody>
          <a:bodyPr vert="horz" lIns="91440" tIns="45720" rIns="91440" bIns="45720" rtlCol="0" anchor="t">
            <a:normAutofit/>
          </a:bodyPr>
          <a:lstStyle/>
          <a:p>
            <a:r>
              <a:rPr lang="en-US" sz="6000" dirty="0"/>
              <a:t>See Below Dataset Schema</a:t>
            </a:r>
          </a:p>
        </p:txBody>
      </p:sp>
      <p:pic>
        <p:nvPicPr>
          <p:cNvPr id="6" name="Picture 5" descr="Stars with abstract patterns">
            <a:extLst>
              <a:ext uri="{FF2B5EF4-FFF2-40B4-BE49-F238E27FC236}">
                <a16:creationId xmlns:a16="http://schemas.microsoft.com/office/drawing/2014/main" id="{6B11445D-9DA0-5D25-F219-975CC5213866}"/>
              </a:ext>
            </a:extLst>
          </p:cNvPr>
          <p:cNvPicPr>
            <a:picLocks noChangeAspect="1"/>
          </p:cNvPicPr>
          <p:nvPr/>
        </p:nvPicPr>
        <p:blipFill rotWithShape="1">
          <a:blip r:embed="rId2"/>
          <a:srcRect l="8523" r="57246" b="-2"/>
          <a:stretch/>
        </p:blipFill>
        <p:spPr>
          <a:xfrm>
            <a:off x="20" y="1"/>
            <a:ext cx="4173349" cy="6857999"/>
          </a:xfrm>
          <a:prstGeom prst="rect">
            <a:avLst/>
          </a:prstGeom>
        </p:spPr>
      </p:pic>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A10A7759-1EB8-5EE6-BC3E-59DAF49A7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3241" y="2577880"/>
            <a:ext cx="5245100" cy="4381500"/>
          </a:xfrm>
          <a:prstGeom prst="rect">
            <a:avLst/>
          </a:prstGeom>
        </p:spPr>
      </p:pic>
    </p:spTree>
    <p:extLst>
      <p:ext uri="{BB962C8B-B14F-4D97-AF65-F5344CB8AC3E}">
        <p14:creationId xmlns:p14="http://schemas.microsoft.com/office/powerpoint/2010/main" val="3401127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5224243" y="770890"/>
            <a:ext cx="6400999" cy="1268984"/>
          </a:xfrm>
        </p:spPr>
        <p:txBody>
          <a:bodyPr>
            <a:normAutofit/>
          </a:bodyPr>
          <a:lstStyle/>
          <a:p>
            <a:r>
              <a:rPr lang="en-US" dirty="0"/>
              <a:t>Methodology</a:t>
            </a:r>
          </a:p>
        </p:txBody>
      </p:sp>
      <p:sp>
        <p:nvSpPr>
          <p:cNvPr id="3" name="Content Placeholder"/>
          <p:cNvSpPr>
            <a:spLocks noGrp="1"/>
          </p:cNvSpPr>
          <p:nvPr>
            <p:ph idx="1"/>
          </p:nvPr>
        </p:nvSpPr>
        <p:spPr>
          <a:xfrm>
            <a:off x="5224243" y="2160016"/>
            <a:ext cx="6400999" cy="3601212"/>
          </a:xfrm>
        </p:spPr>
        <p:txBody>
          <a:bodyPr>
            <a:normAutofit/>
          </a:bodyPr>
          <a:lstStyle/>
          <a:p>
            <a:pPr lvl="0">
              <a:lnSpc>
                <a:spcPct val="90000"/>
              </a:lnSpc>
            </a:pPr>
            <a:r>
              <a:rPr lang="en-US" sz="1900" dirty="0"/>
              <a:t>In this section, we review the dataset available to us and after proper cleaning of the data we run different analytical methods to find insights of the data</a:t>
            </a:r>
          </a:p>
          <a:p>
            <a:pPr lvl="0">
              <a:lnSpc>
                <a:spcPct val="90000"/>
              </a:lnSpc>
            </a:pPr>
            <a:r>
              <a:rPr lang="en-US" sz="1900" dirty="0"/>
              <a:t>For example, the various variables responsible for the arrival delay of flights</a:t>
            </a:r>
          </a:p>
          <a:p>
            <a:pPr lvl="0">
              <a:lnSpc>
                <a:spcPct val="90000"/>
              </a:lnSpc>
            </a:pPr>
            <a:r>
              <a:rPr lang="en-US" sz="1900" dirty="0"/>
              <a:t>After the exploratory analysis of the available data, we make the data run across certain predictive analysis methods like Logistic Regression and Random forest model and try to predict the flight arrival delay with the highest precision and accuracy</a:t>
            </a:r>
          </a:p>
        </p:txBody>
      </p:sp>
      <p:pic>
        <p:nvPicPr>
          <p:cNvPr id="6" name="Picture 5" descr="Back view of an aeroplane">
            <a:extLst>
              <a:ext uri="{FF2B5EF4-FFF2-40B4-BE49-F238E27FC236}">
                <a16:creationId xmlns:a16="http://schemas.microsoft.com/office/drawing/2014/main" id="{453E7F6A-36CE-A966-4C2D-48046E4A6B9A}"/>
              </a:ext>
            </a:extLst>
          </p:cNvPr>
          <p:cNvPicPr>
            <a:picLocks noChangeAspect="1"/>
          </p:cNvPicPr>
          <p:nvPr/>
        </p:nvPicPr>
        <p:blipFill rotWithShape="1">
          <a:blip r:embed="rId2"/>
          <a:srcRect l="21683" r="33052" b="-3"/>
          <a:stretch/>
        </p:blipFill>
        <p:spPr>
          <a:xfrm>
            <a:off x="20" y="1"/>
            <a:ext cx="4657325"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Diagram&#10;&#10;Description automatically generated">
            <a:extLst>
              <a:ext uri="{FF2B5EF4-FFF2-40B4-BE49-F238E27FC236}">
                <a16:creationId xmlns:a16="http://schemas.microsoft.com/office/drawing/2014/main" id="{38A19312-4CF1-A30B-5899-1DF76FC975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6127" y="4995926"/>
            <a:ext cx="5943600" cy="1350010"/>
          </a:xfrm>
          <a:prstGeom prst="rect">
            <a:avLst/>
          </a:prstGeom>
        </p:spPr>
      </p:pic>
    </p:spTree>
    <p:extLst>
      <p:ext uri="{BB962C8B-B14F-4D97-AF65-F5344CB8AC3E}">
        <p14:creationId xmlns:p14="http://schemas.microsoft.com/office/powerpoint/2010/main" val="2912033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4739751" y="768334"/>
            <a:ext cx="6479629" cy="2866405"/>
          </a:xfrm>
        </p:spPr>
        <p:txBody>
          <a:bodyPr>
            <a:normAutofit/>
          </a:bodyPr>
          <a:lstStyle/>
          <a:p>
            <a:r>
              <a:rPr lang="en-US" sz="5600" dirty="0"/>
              <a:t>Exploratory  Data Analysis</a:t>
            </a:r>
          </a:p>
        </p:txBody>
      </p:sp>
      <p:pic>
        <p:nvPicPr>
          <p:cNvPr id="5" name="Picture 4" descr="Pipette adding DNA sample to a petri dish">
            <a:extLst>
              <a:ext uri="{FF2B5EF4-FFF2-40B4-BE49-F238E27FC236}">
                <a16:creationId xmlns:a16="http://schemas.microsoft.com/office/drawing/2014/main" id="{C2B94EE1-D751-439C-D07C-43435C2D3C98}"/>
              </a:ext>
            </a:extLst>
          </p:cNvPr>
          <p:cNvPicPr>
            <a:picLocks noChangeAspect="1"/>
          </p:cNvPicPr>
          <p:nvPr/>
        </p:nvPicPr>
        <p:blipFill rotWithShape="1">
          <a:blip r:embed="rId2"/>
          <a:srcRect l="18658" r="35703" b="4"/>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95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5224243" y="770890"/>
            <a:ext cx="6400999" cy="1268984"/>
          </a:xfrm>
        </p:spPr>
        <p:txBody>
          <a:bodyPr>
            <a:normAutofit/>
          </a:bodyPr>
          <a:lstStyle/>
          <a:p>
            <a:r>
              <a:rPr lang="en-US" dirty="0"/>
              <a:t>Define Delay</a:t>
            </a:r>
          </a:p>
        </p:txBody>
      </p:sp>
      <p:sp>
        <p:nvSpPr>
          <p:cNvPr id="3" name="Content Placeholder"/>
          <p:cNvSpPr>
            <a:spLocks noGrp="1"/>
          </p:cNvSpPr>
          <p:nvPr>
            <p:ph idx="1"/>
          </p:nvPr>
        </p:nvSpPr>
        <p:spPr>
          <a:xfrm>
            <a:off x="5224243" y="2160016"/>
            <a:ext cx="6400999" cy="3601212"/>
          </a:xfrm>
        </p:spPr>
        <p:txBody>
          <a:bodyPr>
            <a:normAutofit/>
          </a:bodyPr>
          <a:lstStyle/>
          <a:p>
            <a:pPr lvl="0"/>
            <a:r>
              <a:rPr lang="en-US" dirty="0"/>
              <a:t>Our focus is to predict the value of ArrDelay We define Arrival delay  if the flight is late more than 15 minutes of its Scheduled Arrival</a:t>
            </a:r>
          </a:p>
        </p:txBody>
      </p:sp>
      <p:pic>
        <p:nvPicPr>
          <p:cNvPr id="6" name="Picture 5" descr="Aeroplane taking off against dramatic sky">
            <a:extLst>
              <a:ext uri="{FF2B5EF4-FFF2-40B4-BE49-F238E27FC236}">
                <a16:creationId xmlns:a16="http://schemas.microsoft.com/office/drawing/2014/main" id="{9CD7E0D2-B69D-3952-1786-C60FBB4551C9}"/>
              </a:ext>
            </a:extLst>
          </p:cNvPr>
          <p:cNvPicPr>
            <a:picLocks noChangeAspect="1"/>
          </p:cNvPicPr>
          <p:nvPr/>
        </p:nvPicPr>
        <p:blipFill rotWithShape="1">
          <a:blip r:embed="rId2"/>
          <a:srcRect l="16503" r="38304" b="9"/>
          <a:stretch/>
        </p:blipFill>
        <p:spPr>
          <a:xfrm>
            <a:off x="20" y="1"/>
            <a:ext cx="4657325"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49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5224243" y="770890"/>
            <a:ext cx="6400999" cy="1268984"/>
          </a:xfrm>
        </p:spPr>
        <p:txBody>
          <a:bodyPr>
            <a:normAutofit/>
          </a:bodyPr>
          <a:lstStyle/>
          <a:p>
            <a:r>
              <a:rPr lang="en-US" dirty="0"/>
              <a:t>Forbidden Variables</a:t>
            </a:r>
          </a:p>
        </p:txBody>
      </p:sp>
      <p:sp>
        <p:nvSpPr>
          <p:cNvPr id="3" name="Content Placeholder"/>
          <p:cNvSpPr>
            <a:spLocks noGrp="1"/>
          </p:cNvSpPr>
          <p:nvPr>
            <p:ph idx="1"/>
          </p:nvPr>
        </p:nvSpPr>
        <p:spPr>
          <a:xfrm>
            <a:off x="5224243" y="2160016"/>
            <a:ext cx="6400999" cy="3601212"/>
          </a:xfrm>
        </p:spPr>
        <p:txBody>
          <a:bodyPr>
            <a:normAutofit/>
          </a:bodyPr>
          <a:lstStyle/>
          <a:p>
            <a:pPr lvl="0">
              <a:lnSpc>
                <a:spcPct val="90000"/>
              </a:lnSpc>
            </a:pPr>
            <a:r>
              <a:rPr lang="en-US" sz="2000" dirty="0"/>
              <a:t>In order to perform the required study properly, there are some variables from the dataset that can't be included since their values are only known once the plane has already taken off</a:t>
            </a:r>
          </a:p>
          <a:p>
            <a:pPr lvl="0">
              <a:lnSpc>
                <a:spcPct val="90000"/>
              </a:lnSpc>
            </a:pPr>
            <a:r>
              <a:rPr lang="en-US" sz="2000" dirty="0"/>
              <a:t>If we used the forbidden variables, all the algorithms would return unreliable results</a:t>
            </a:r>
          </a:p>
          <a:p>
            <a:pPr lvl="0">
              <a:lnSpc>
                <a:spcPct val="90000"/>
              </a:lnSpc>
            </a:pPr>
            <a:r>
              <a:rPr lang="en-US" sz="2000" dirty="0"/>
              <a:t>For this reason, all the columns ArrTime, ActualElapsedTime, AirTime, TaxiIn, Diverted, CarrierDelay, WeatherDelay, NASDelay, SecurityDelay and LateAircraftDelay were dropped</a:t>
            </a:r>
          </a:p>
        </p:txBody>
      </p:sp>
      <p:pic>
        <p:nvPicPr>
          <p:cNvPr id="6" name="Picture 5" descr="Shadow of aeroplane wing on sunny runway">
            <a:extLst>
              <a:ext uri="{FF2B5EF4-FFF2-40B4-BE49-F238E27FC236}">
                <a16:creationId xmlns:a16="http://schemas.microsoft.com/office/drawing/2014/main" id="{7B3AF262-2099-37BC-5E00-AE295B51464A}"/>
              </a:ext>
            </a:extLst>
          </p:cNvPr>
          <p:cNvPicPr>
            <a:picLocks noChangeAspect="1"/>
          </p:cNvPicPr>
          <p:nvPr/>
        </p:nvPicPr>
        <p:blipFill rotWithShape="1">
          <a:blip r:embed="rId2"/>
          <a:srcRect l="22616" r="32119" b="-3"/>
          <a:stretch/>
        </p:blipFill>
        <p:spPr>
          <a:xfrm>
            <a:off x="20" y="1"/>
            <a:ext cx="4657325"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21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60EEBE-A764-649F-3369-9F8BDE78D327}"/>
              </a:ext>
            </a:extLst>
          </p:cNvPr>
          <p:cNvSpPr>
            <a:spLocks noGrp="1"/>
          </p:cNvSpPr>
          <p:nvPr>
            <p:ph idx="1"/>
          </p:nvPr>
        </p:nvSpPr>
        <p:spPr>
          <a:xfrm>
            <a:off x="565149" y="727364"/>
            <a:ext cx="7335835" cy="5033864"/>
          </a:xfrm>
        </p:spPr>
        <p:txBody>
          <a:bodyPr/>
          <a:lstStyle/>
          <a:p>
            <a:r>
              <a:rPr lang="en-US" dirty="0"/>
              <a:t>Reading the file </a:t>
            </a:r>
          </a:p>
          <a:p>
            <a:r>
              <a:rPr lang="en-US" dirty="0"/>
              <a:t>Remove Duplicates</a:t>
            </a:r>
          </a:p>
          <a:p>
            <a:r>
              <a:rPr lang="en-US" dirty="0"/>
              <a:t>Delete Rows when Delay time is not available </a:t>
            </a:r>
          </a:p>
          <a:p>
            <a:r>
              <a:rPr lang="en-US" dirty="0" err="1"/>
              <a:t>Delet</a:t>
            </a:r>
            <a:r>
              <a:rPr lang="en-US" dirty="0"/>
              <a:t> columns where it has only 1 distinct value</a:t>
            </a:r>
          </a:p>
          <a:p>
            <a:r>
              <a:rPr lang="en-US" dirty="0"/>
              <a:t>Check for missing values &gt; 25% drop it</a:t>
            </a:r>
          </a:p>
          <a:p>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79DD3291-72A9-791B-A28A-5CC305827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267" y="3429000"/>
            <a:ext cx="5943600" cy="1669415"/>
          </a:xfrm>
          <a:prstGeom prst="rect">
            <a:avLst/>
          </a:prstGeom>
        </p:spPr>
      </p:pic>
    </p:spTree>
    <p:extLst>
      <p:ext uri="{BB962C8B-B14F-4D97-AF65-F5344CB8AC3E}">
        <p14:creationId xmlns:p14="http://schemas.microsoft.com/office/powerpoint/2010/main" val="2787630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5224243" y="770890"/>
            <a:ext cx="6400999" cy="1268984"/>
          </a:xfrm>
        </p:spPr>
        <p:txBody>
          <a:bodyPr>
            <a:normAutofit/>
          </a:bodyPr>
          <a:lstStyle/>
          <a:p>
            <a:r>
              <a:rPr lang="en-US" dirty="0"/>
              <a:t>Correlation of features</a:t>
            </a:r>
          </a:p>
        </p:txBody>
      </p:sp>
      <p:sp>
        <p:nvSpPr>
          <p:cNvPr id="3" name="Content Placeholder"/>
          <p:cNvSpPr>
            <a:spLocks noGrp="1"/>
          </p:cNvSpPr>
          <p:nvPr>
            <p:ph idx="1"/>
          </p:nvPr>
        </p:nvSpPr>
        <p:spPr>
          <a:xfrm>
            <a:off x="5196305" y="1628394"/>
            <a:ext cx="6400999" cy="3601212"/>
          </a:xfrm>
        </p:spPr>
        <p:txBody>
          <a:bodyPr>
            <a:normAutofit/>
          </a:bodyPr>
          <a:lstStyle/>
          <a:p>
            <a:pPr lvl="0"/>
            <a:r>
              <a:rPr lang="en-US" dirty="0"/>
              <a:t>From the correlation Matrix we can see the strongest correlations are with DepDelay and TaxiOut , it also show some but much less correlation with depTime, CRSDEpTime and CRSArrTime</a:t>
            </a:r>
          </a:p>
        </p:txBody>
      </p:sp>
      <p:pic>
        <p:nvPicPr>
          <p:cNvPr id="6" name="Picture 5" descr="Formulae written on a blackboard">
            <a:extLst>
              <a:ext uri="{FF2B5EF4-FFF2-40B4-BE49-F238E27FC236}">
                <a16:creationId xmlns:a16="http://schemas.microsoft.com/office/drawing/2014/main" id="{44E71F8A-1F66-C471-262B-0DD69D811A84}"/>
              </a:ext>
            </a:extLst>
          </p:cNvPr>
          <p:cNvPicPr>
            <a:picLocks noChangeAspect="1"/>
          </p:cNvPicPr>
          <p:nvPr/>
        </p:nvPicPr>
        <p:blipFill rotWithShape="1">
          <a:blip r:embed="rId2"/>
          <a:srcRect l="30074" r="24598" b="3"/>
          <a:stretch/>
        </p:blipFill>
        <p:spPr>
          <a:xfrm>
            <a:off x="20" y="1"/>
            <a:ext cx="4657325"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7" name="Picture 16" descr="Chart&#10;&#10;Description automatically generated">
            <a:extLst>
              <a:ext uri="{FF2B5EF4-FFF2-40B4-BE49-F238E27FC236}">
                <a16:creationId xmlns:a16="http://schemas.microsoft.com/office/drawing/2014/main" id="{8247769B-E613-CA03-8E3F-E16D29882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415" y="3552066"/>
            <a:ext cx="4976395" cy="2904484"/>
          </a:xfrm>
          <a:prstGeom prst="rect">
            <a:avLst/>
          </a:prstGeom>
        </p:spPr>
      </p:pic>
    </p:spTree>
    <p:extLst>
      <p:ext uri="{BB962C8B-B14F-4D97-AF65-F5344CB8AC3E}">
        <p14:creationId xmlns:p14="http://schemas.microsoft.com/office/powerpoint/2010/main" val="552540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4739751" y="768334"/>
            <a:ext cx="6479629" cy="2866405"/>
          </a:xfrm>
        </p:spPr>
        <p:txBody>
          <a:bodyPr>
            <a:normAutofit/>
          </a:bodyPr>
          <a:lstStyle/>
          <a:p>
            <a:r>
              <a:rPr lang="en-US" sz="4200" dirty="0"/>
              <a:t>One Hot encoding  Categorical Values</a:t>
            </a:r>
          </a:p>
        </p:txBody>
      </p:sp>
      <p:pic>
        <p:nvPicPr>
          <p:cNvPr id="5" name="Picture 4" descr="Fire and smoke">
            <a:extLst>
              <a:ext uri="{FF2B5EF4-FFF2-40B4-BE49-F238E27FC236}">
                <a16:creationId xmlns:a16="http://schemas.microsoft.com/office/drawing/2014/main" id="{AB9DB2D8-66DA-B89C-EF8F-2FB45C210A73}"/>
              </a:ext>
            </a:extLst>
          </p:cNvPr>
          <p:cNvPicPr>
            <a:picLocks noChangeAspect="1"/>
          </p:cNvPicPr>
          <p:nvPr/>
        </p:nvPicPr>
        <p:blipFill rotWithShape="1">
          <a:blip r:embed="rId2"/>
          <a:srcRect l="31311" r="28129" b="-3"/>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A picture containing text&#10;&#10;Description automatically generated">
            <a:extLst>
              <a:ext uri="{FF2B5EF4-FFF2-40B4-BE49-F238E27FC236}">
                <a16:creationId xmlns:a16="http://schemas.microsoft.com/office/drawing/2014/main" id="{3D546105-A9C2-A48D-8582-2038779C3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209" y="2880657"/>
            <a:ext cx="5943600" cy="3279140"/>
          </a:xfrm>
          <a:prstGeom prst="rect">
            <a:avLst/>
          </a:prstGeom>
        </p:spPr>
      </p:pic>
    </p:spTree>
    <p:extLst>
      <p:ext uri="{BB962C8B-B14F-4D97-AF65-F5344CB8AC3E}">
        <p14:creationId xmlns:p14="http://schemas.microsoft.com/office/powerpoint/2010/main" val="435415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4739751" y="768335"/>
            <a:ext cx="6479629" cy="1125374"/>
          </a:xfrm>
        </p:spPr>
        <p:txBody>
          <a:bodyPr>
            <a:normAutofit/>
          </a:bodyPr>
          <a:lstStyle/>
          <a:p>
            <a:r>
              <a:rPr lang="en-US" dirty="0"/>
              <a:t>Table of Content</a:t>
            </a:r>
          </a:p>
        </p:txBody>
      </p:sp>
      <p:pic>
        <p:nvPicPr>
          <p:cNvPr id="5" name="Picture 4" descr="Empty desk and whiteboard">
            <a:extLst>
              <a:ext uri="{FF2B5EF4-FFF2-40B4-BE49-F238E27FC236}">
                <a16:creationId xmlns:a16="http://schemas.microsoft.com/office/drawing/2014/main" id="{E469DCBA-5FC1-6A0B-F189-5450E9E2EB68}"/>
              </a:ext>
            </a:extLst>
          </p:cNvPr>
          <p:cNvPicPr>
            <a:picLocks noChangeAspect="1"/>
          </p:cNvPicPr>
          <p:nvPr/>
        </p:nvPicPr>
        <p:blipFill rotWithShape="1">
          <a:blip r:embed="rId2"/>
          <a:srcRect l="15552" r="38810" b="4"/>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32E45E78-B618-B21E-B0BE-5F27ABE266BE}"/>
              </a:ext>
            </a:extLst>
          </p:cNvPr>
          <p:cNvGraphicFramePr>
            <a:graphicFrameLocks noGrp="1"/>
          </p:cNvGraphicFramePr>
          <p:nvPr>
            <p:extLst>
              <p:ext uri="{D42A27DB-BD31-4B8C-83A1-F6EECF244321}">
                <p14:modId xmlns:p14="http://schemas.microsoft.com/office/powerpoint/2010/main" val="1853700380"/>
              </p:ext>
            </p:extLst>
          </p:nvPr>
        </p:nvGraphicFramePr>
        <p:xfrm>
          <a:off x="5010443" y="1882248"/>
          <a:ext cx="3810882" cy="3946466"/>
        </p:xfrm>
        <a:graphic>
          <a:graphicData uri="http://schemas.openxmlformats.org/drawingml/2006/table">
            <a:tbl>
              <a:tblPr firstRow="1" firstCol="1" bandRow="1">
                <a:tableStyleId>{5C22544A-7EE6-4342-B048-85BDC9FD1C3A}</a:tableStyleId>
              </a:tblPr>
              <a:tblGrid>
                <a:gridCol w="1905441">
                  <a:extLst>
                    <a:ext uri="{9D8B030D-6E8A-4147-A177-3AD203B41FA5}">
                      <a16:colId xmlns:a16="http://schemas.microsoft.com/office/drawing/2014/main" val="2285732973"/>
                    </a:ext>
                  </a:extLst>
                </a:gridCol>
                <a:gridCol w="1905441">
                  <a:extLst>
                    <a:ext uri="{9D8B030D-6E8A-4147-A177-3AD203B41FA5}">
                      <a16:colId xmlns:a16="http://schemas.microsoft.com/office/drawing/2014/main" val="2030826809"/>
                    </a:ext>
                  </a:extLst>
                </a:gridCol>
              </a:tblGrid>
              <a:tr h="119299">
                <a:tc>
                  <a:txBody>
                    <a:bodyPr/>
                    <a:lstStyle/>
                    <a:p>
                      <a:pPr marL="0" marR="0">
                        <a:lnSpc>
                          <a:spcPct val="107000"/>
                        </a:lnSpc>
                        <a:spcBef>
                          <a:spcPts val="0"/>
                        </a:spcBef>
                        <a:spcAft>
                          <a:spcPts val="800"/>
                        </a:spcAft>
                      </a:pPr>
                      <a:r>
                        <a:rPr lang="en-US" sz="800" dirty="0">
                          <a:effectLst/>
                        </a:rPr>
                        <a:t>Topics</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solidFill>
                      <a:schemeClr val="tx2"/>
                    </a:solidFill>
                  </a:tcPr>
                </a:tc>
                <a:tc>
                  <a:txBody>
                    <a:bodyPr/>
                    <a:lstStyle/>
                    <a:p>
                      <a:pPr marL="0" marR="0" algn="ctr">
                        <a:lnSpc>
                          <a:spcPct val="107000"/>
                        </a:lnSpc>
                        <a:spcBef>
                          <a:spcPts val="0"/>
                        </a:spcBef>
                        <a:spcAft>
                          <a:spcPts val="800"/>
                        </a:spcAft>
                      </a:pPr>
                      <a:r>
                        <a:rPr lang="en-US" sz="800">
                          <a:effectLst/>
                        </a:rPr>
                        <a:t>Page Number</a:t>
                      </a:r>
                      <a:endParaRPr lang="en-US" sz="700">
                        <a:effectLst/>
                        <a:latin typeface="Calibri" panose="020F0502020204030204" pitchFamily="34" charset="0"/>
                        <a:ea typeface="+mn-ea"/>
                        <a:cs typeface="Times New Roman" panose="02020603050405020304" pitchFamily="18" charset="0"/>
                      </a:endParaRPr>
                    </a:p>
                  </a:txBody>
                  <a:tcPr marL="44019" marR="44019" marT="0" marB="0"/>
                </a:tc>
                <a:extLst>
                  <a:ext uri="{0D108BD9-81ED-4DB2-BD59-A6C34878D82A}">
                    <a16:rowId xmlns:a16="http://schemas.microsoft.com/office/drawing/2014/main" val="3428695591"/>
                  </a:ext>
                </a:extLst>
              </a:tr>
              <a:tr h="119299">
                <a:tc>
                  <a:txBody>
                    <a:bodyPr/>
                    <a:lstStyle/>
                    <a:p>
                      <a:pPr marL="0" marR="0">
                        <a:lnSpc>
                          <a:spcPct val="107000"/>
                        </a:lnSpc>
                        <a:spcBef>
                          <a:spcPts val="0"/>
                        </a:spcBef>
                        <a:spcAft>
                          <a:spcPts val="800"/>
                        </a:spcAft>
                      </a:pPr>
                      <a:r>
                        <a:rPr lang="en-US" sz="800" dirty="0">
                          <a:effectLst/>
                        </a:rPr>
                        <a:t>Purpose of Document</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solidFill>
                      <a:schemeClr val="tx2"/>
                    </a:solidFill>
                  </a:tcPr>
                </a:tc>
                <a:tc>
                  <a:txBody>
                    <a:bodyPr/>
                    <a:lstStyle/>
                    <a:p>
                      <a:pPr marL="0" marR="0" algn="ctr">
                        <a:lnSpc>
                          <a:spcPct val="107000"/>
                        </a:lnSpc>
                        <a:spcBef>
                          <a:spcPts val="0"/>
                        </a:spcBef>
                        <a:spcAft>
                          <a:spcPts val="800"/>
                        </a:spcAft>
                      </a:pPr>
                      <a:r>
                        <a:rPr lang="en-US" sz="800">
                          <a:effectLst/>
                        </a:rPr>
                        <a:t>1</a:t>
                      </a:r>
                      <a:endParaRPr lang="en-US" sz="700">
                        <a:effectLst/>
                        <a:latin typeface="Calibri" panose="020F0502020204030204" pitchFamily="34" charset="0"/>
                        <a:ea typeface="+mn-ea"/>
                        <a:cs typeface="Times New Roman" panose="02020603050405020304" pitchFamily="18" charset="0"/>
                      </a:endParaRPr>
                    </a:p>
                  </a:txBody>
                  <a:tcPr marL="44019" marR="44019" marT="0" marB="0"/>
                </a:tc>
                <a:extLst>
                  <a:ext uri="{0D108BD9-81ED-4DB2-BD59-A6C34878D82A}">
                    <a16:rowId xmlns:a16="http://schemas.microsoft.com/office/drawing/2014/main" val="1433299101"/>
                  </a:ext>
                </a:extLst>
              </a:tr>
              <a:tr h="119299">
                <a:tc>
                  <a:txBody>
                    <a:bodyPr/>
                    <a:lstStyle/>
                    <a:p>
                      <a:pPr marL="0" marR="0">
                        <a:lnSpc>
                          <a:spcPct val="107000"/>
                        </a:lnSpc>
                        <a:spcBef>
                          <a:spcPts val="0"/>
                        </a:spcBef>
                        <a:spcAft>
                          <a:spcPts val="800"/>
                        </a:spcAft>
                      </a:pPr>
                      <a:r>
                        <a:rPr lang="en-US" sz="800" dirty="0">
                          <a:effectLst/>
                        </a:rPr>
                        <a:t>Problem statement and motivation</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solidFill>
                      <a:schemeClr val="tx2"/>
                    </a:solidFill>
                  </a:tcPr>
                </a:tc>
                <a:tc>
                  <a:txBody>
                    <a:bodyPr/>
                    <a:lstStyle/>
                    <a:p>
                      <a:pPr marL="0" marR="0" algn="ctr">
                        <a:lnSpc>
                          <a:spcPct val="107000"/>
                        </a:lnSpc>
                        <a:spcBef>
                          <a:spcPts val="0"/>
                        </a:spcBef>
                        <a:spcAft>
                          <a:spcPts val="800"/>
                        </a:spcAft>
                      </a:pPr>
                      <a:r>
                        <a:rPr lang="en-US" sz="800">
                          <a:effectLst/>
                        </a:rPr>
                        <a:t>2</a:t>
                      </a:r>
                      <a:endParaRPr lang="en-US" sz="700">
                        <a:effectLst/>
                        <a:latin typeface="Calibri" panose="020F0502020204030204" pitchFamily="34" charset="0"/>
                        <a:ea typeface="+mn-ea"/>
                        <a:cs typeface="Times New Roman" panose="02020603050405020304" pitchFamily="18" charset="0"/>
                      </a:endParaRPr>
                    </a:p>
                  </a:txBody>
                  <a:tcPr marL="44019" marR="44019" marT="0" marB="0"/>
                </a:tc>
                <a:extLst>
                  <a:ext uri="{0D108BD9-81ED-4DB2-BD59-A6C34878D82A}">
                    <a16:rowId xmlns:a16="http://schemas.microsoft.com/office/drawing/2014/main" val="3312068380"/>
                  </a:ext>
                </a:extLst>
              </a:tr>
              <a:tr h="119299">
                <a:tc>
                  <a:txBody>
                    <a:bodyPr/>
                    <a:lstStyle/>
                    <a:p>
                      <a:pPr marL="0" marR="0">
                        <a:lnSpc>
                          <a:spcPct val="107000"/>
                        </a:lnSpc>
                        <a:spcBef>
                          <a:spcPts val="0"/>
                        </a:spcBef>
                        <a:spcAft>
                          <a:spcPts val="800"/>
                        </a:spcAft>
                      </a:pPr>
                      <a:r>
                        <a:rPr lang="en-US" sz="800" dirty="0">
                          <a:effectLst/>
                        </a:rPr>
                        <a:t>Dataset Description</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solidFill>
                      <a:schemeClr val="tx2"/>
                    </a:solidFill>
                  </a:tcPr>
                </a:tc>
                <a:tc>
                  <a:txBody>
                    <a:bodyPr/>
                    <a:lstStyle/>
                    <a:p>
                      <a:pPr marL="0" marR="0" algn="ctr">
                        <a:lnSpc>
                          <a:spcPct val="107000"/>
                        </a:lnSpc>
                        <a:spcBef>
                          <a:spcPts val="0"/>
                        </a:spcBef>
                        <a:spcAft>
                          <a:spcPts val="800"/>
                        </a:spcAft>
                      </a:pPr>
                      <a:r>
                        <a:rPr lang="en-US" sz="800">
                          <a:effectLst/>
                        </a:rPr>
                        <a:t>3-5</a:t>
                      </a:r>
                      <a:endParaRPr lang="en-US" sz="700">
                        <a:effectLst/>
                        <a:latin typeface="Calibri" panose="020F0502020204030204" pitchFamily="34" charset="0"/>
                        <a:ea typeface="+mn-ea"/>
                        <a:cs typeface="Times New Roman" panose="02020603050405020304" pitchFamily="18" charset="0"/>
                      </a:endParaRPr>
                    </a:p>
                  </a:txBody>
                  <a:tcPr marL="44019" marR="44019" marT="0" marB="0"/>
                </a:tc>
                <a:extLst>
                  <a:ext uri="{0D108BD9-81ED-4DB2-BD59-A6C34878D82A}">
                    <a16:rowId xmlns:a16="http://schemas.microsoft.com/office/drawing/2014/main" val="439570104"/>
                  </a:ext>
                </a:extLst>
              </a:tr>
              <a:tr h="119299">
                <a:tc>
                  <a:txBody>
                    <a:bodyPr/>
                    <a:lstStyle/>
                    <a:p>
                      <a:pPr marL="0" marR="0">
                        <a:lnSpc>
                          <a:spcPct val="107000"/>
                        </a:lnSpc>
                        <a:spcBef>
                          <a:spcPts val="0"/>
                        </a:spcBef>
                        <a:spcAft>
                          <a:spcPts val="800"/>
                        </a:spcAft>
                      </a:pPr>
                      <a:r>
                        <a:rPr lang="en-US" sz="800" dirty="0">
                          <a:effectLst/>
                        </a:rPr>
                        <a:t>Approach</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solidFill>
                      <a:schemeClr val="tx2"/>
                    </a:solidFill>
                  </a:tcPr>
                </a:tc>
                <a:tc>
                  <a:txBody>
                    <a:bodyPr/>
                    <a:lstStyle/>
                    <a:p>
                      <a:pPr marL="0" marR="0" algn="ctr">
                        <a:lnSpc>
                          <a:spcPct val="107000"/>
                        </a:lnSpc>
                        <a:spcBef>
                          <a:spcPts val="0"/>
                        </a:spcBef>
                        <a:spcAft>
                          <a:spcPts val="800"/>
                        </a:spcAft>
                      </a:pPr>
                      <a:r>
                        <a:rPr lang="en-US" sz="800">
                          <a:effectLst/>
                        </a:rPr>
                        <a:t>5</a:t>
                      </a:r>
                      <a:endParaRPr lang="en-US" sz="700">
                        <a:effectLst/>
                        <a:latin typeface="Calibri" panose="020F0502020204030204" pitchFamily="34" charset="0"/>
                        <a:ea typeface="+mn-ea"/>
                        <a:cs typeface="Times New Roman" panose="02020603050405020304" pitchFamily="18" charset="0"/>
                      </a:endParaRPr>
                    </a:p>
                  </a:txBody>
                  <a:tcPr marL="44019" marR="44019" marT="0" marB="0"/>
                </a:tc>
                <a:extLst>
                  <a:ext uri="{0D108BD9-81ED-4DB2-BD59-A6C34878D82A}">
                    <a16:rowId xmlns:a16="http://schemas.microsoft.com/office/drawing/2014/main" val="590681356"/>
                  </a:ext>
                </a:extLst>
              </a:tr>
              <a:tr h="877807">
                <a:tc>
                  <a:txBody>
                    <a:bodyPr/>
                    <a:lstStyle/>
                    <a:p>
                      <a:pPr marL="0" marR="0">
                        <a:lnSpc>
                          <a:spcPct val="107000"/>
                        </a:lnSpc>
                        <a:spcBef>
                          <a:spcPts val="0"/>
                        </a:spcBef>
                        <a:spcAft>
                          <a:spcPts val="800"/>
                        </a:spcAft>
                      </a:pPr>
                      <a:r>
                        <a:rPr lang="en-US" sz="800" dirty="0">
                          <a:effectLst/>
                        </a:rPr>
                        <a:t>Architecture</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Input Data</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Apache </a:t>
                      </a:r>
                      <a:r>
                        <a:rPr lang="en-US" sz="800" dirty="0" err="1">
                          <a:effectLst/>
                        </a:rPr>
                        <a:t>Pyspark</a:t>
                      </a:r>
                      <a:r>
                        <a:rPr lang="en-US" sz="800" dirty="0">
                          <a:effectLst/>
                        </a:rPr>
                        <a:t> </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Data Visualization </a:t>
                      </a:r>
                      <a:endParaRPr lang="en-US" sz="700" dirty="0">
                        <a:effectLst/>
                      </a:endParaRPr>
                    </a:p>
                    <a:p>
                      <a:pPr marL="342900" marR="0" lvl="0" indent="-342900">
                        <a:lnSpc>
                          <a:spcPct val="107000"/>
                        </a:lnSpc>
                        <a:spcBef>
                          <a:spcPts val="0"/>
                        </a:spcBef>
                        <a:spcAft>
                          <a:spcPts val="800"/>
                        </a:spcAft>
                        <a:buFont typeface="Symbol" panose="05050102010706020507" pitchFamily="18" charset="2"/>
                        <a:buChar char=""/>
                      </a:pPr>
                      <a:r>
                        <a:rPr lang="en-US" sz="800" dirty="0">
                          <a:effectLst/>
                        </a:rPr>
                        <a:t>Machine Learning library</a:t>
                      </a:r>
                      <a:endParaRPr lang="en-US" sz="700" dirty="0">
                        <a:effectLst/>
                      </a:endParaRPr>
                    </a:p>
                    <a:p>
                      <a:pPr marL="0" marR="0">
                        <a:lnSpc>
                          <a:spcPct val="107000"/>
                        </a:lnSpc>
                        <a:spcBef>
                          <a:spcPts val="0"/>
                        </a:spcBef>
                        <a:spcAft>
                          <a:spcPts val="800"/>
                        </a:spcAft>
                      </a:pPr>
                      <a:r>
                        <a:rPr lang="en-US" sz="800" dirty="0">
                          <a:effectLst/>
                        </a:rPr>
                        <a:t>                                 </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solidFill>
                      <a:schemeClr val="tx2"/>
                    </a:solidFill>
                  </a:tcPr>
                </a:tc>
                <a:tc>
                  <a:txBody>
                    <a:bodyPr/>
                    <a:lstStyle/>
                    <a:p>
                      <a:pPr marL="0" marR="0" algn="ctr">
                        <a:lnSpc>
                          <a:spcPct val="107000"/>
                        </a:lnSpc>
                        <a:spcBef>
                          <a:spcPts val="0"/>
                        </a:spcBef>
                        <a:spcAft>
                          <a:spcPts val="800"/>
                        </a:spcAft>
                      </a:pPr>
                      <a:r>
                        <a:rPr lang="en-US" sz="800">
                          <a:effectLst/>
                        </a:rPr>
                        <a:t>6</a:t>
                      </a:r>
                      <a:endParaRPr lang="en-US" sz="700">
                        <a:effectLst/>
                        <a:latin typeface="Calibri" panose="020F0502020204030204" pitchFamily="34" charset="0"/>
                        <a:ea typeface="+mn-ea"/>
                        <a:cs typeface="Times New Roman" panose="02020603050405020304" pitchFamily="18" charset="0"/>
                      </a:endParaRPr>
                    </a:p>
                  </a:txBody>
                  <a:tcPr marL="44019" marR="44019" marT="0" marB="0"/>
                </a:tc>
                <a:extLst>
                  <a:ext uri="{0D108BD9-81ED-4DB2-BD59-A6C34878D82A}">
                    <a16:rowId xmlns:a16="http://schemas.microsoft.com/office/drawing/2014/main" val="20975061"/>
                  </a:ext>
                </a:extLst>
              </a:tr>
              <a:tr h="1189444">
                <a:tc>
                  <a:txBody>
                    <a:bodyPr/>
                    <a:lstStyle/>
                    <a:p>
                      <a:pPr marL="0" marR="0">
                        <a:lnSpc>
                          <a:spcPct val="107000"/>
                        </a:lnSpc>
                        <a:spcBef>
                          <a:spcPts val="0"/>
                        </a:spcBef>
                        <a:spcAft>
                          <a:spcPts val="800"/>
                        </a:spcAft>
                      </a:pPr>
                      <a:r>
                        <a:rPr lang="en-US" sz="800" dirty="0">
                          <a:effectLst/>
                        </a:rPr>
                        <a:t>Exploratory Data analysis    </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Missing Data</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Duplicate Data</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Relevant Columns</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Columns with one value</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Correlation Matrix</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Once hot encoding</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Sampling</a:t>
                      </a:r>
                      <a:endParaRPr lang="en-US" sz="700" dirty="0">
                        <a:effectLst/>
                      </a:endParaRPr>
                    </a:p>
                    <a:p>
                      <a:pPr marL="962660" marR="0">
                        <a:lnSpc>
                          <a:spcPct val="107000"/>
                        </a:lnSpc>
                        <a:spcBef>
                          <a:spcPts val="0"/>
                        </a:spcBef>
                        <a:spcAft>
                          <a:spcPts val="800"/>
                        </a:spcAft>
                      </a:pPr>
                      <a:r>
                        <a:rPr lang="en-US" sz="800" dirty="0">
                          <a:effectLst/>
                        </a:rPr>
                        <a:t> </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solidFill>
                      <a:schemeClr val="tx2"/>
                    </a:solidFill>
                  </a:tcPr>
                </a:tc>
                <a:tc>
                  <a:txBody>
                    <a:bodyPr/>
                    <a:lstStyle/>
                    <a:p>
                      <a:pPr marL="0" marR="0" algn="ctr">
                        <a:lnSpc>
                          <a:spcPct val="107000"/>
                        </a:lnSpc>
                        <a:spcBef>
                          <a:spcPts val="0"/>
                        </a:spcBef>
                        <a:spcAft>
                          <a:spcPts val="800"/>
                        </a:spcAft>
                      </a:pPr>
                      <a:r>
                        <a:rPr lang="en-US" sz="800">
                          <a:effectLst/>
                        </a:rPr>
                        <a:t>7-10</a:t>
                      </a:r>
                      <a:endParaRPr lang="en-US" sz="700">
                        <a:effectLst/>
                        <a:latin typeface="Calibri" panose="020F0502020204030204" pitchFamily="34" charset="0"/>
                        <a:ea typeface="+mn-ea"/>
                        <a:cs typeface="Times New Roman" panose="02020603050405020304" pitchFamily="18" charset="0"/>
                      </a:endParaRPr>
                    </a:p>
                  </a:txBody>
                  <a:tcPr marL="44019" marR="44019" marT="0" marB="0"/>
                </a:tc>
                <a:extLst>
                  <a:ext uri="{0D108BD9-81ED-4DB2-BD59-A6C34878D82A}">
                    <a16:rowId xmlns:a16="http://schemas.microsoft.com/office/drawing/2014/main" val="2381784618"/>
                  </a:ext>
                </a:extLst>
              </a:tr>
              <a:tr h="626574">
                <a:tc>
                  <a:txBody>
                    <a:bodyPr/>
                    <a:lstStyle/>
                    <a:p>
                      <a:pPr marL="0" marR="0">
                        <a:lnSpc>
                          <a:spcPct val="107000"/>
                        </a:lnSpc>
                        <a:spcBef>
                          <a:spcPts val="0"/>
                        </a:spcBef>
                        <a:spcAft>
                          <a:spcPts val="800"/>
                        </a:spcAft>
                      </a:pPr>
                      <a:r>
                        <a:rPr lang="en-US" sz="800" dirty="0">
                          <a:effectLst/>
                        </a:rPr>
                        <a:t>Machine Learning models</a:t>
                      </a:r>
                      <a:endParaRPr lang="en-US" sz="700" dirty="0">
                        <a:effectLst/>
                      </a:endParaRPr>
                    </a:p>
                    <a:p>
                      <a:pPr marL="342900" marR="0" lvl="0" indent="-342900">
                        <a:lnSpc>
                          <a:spcPct val="107000"/>
                        </a:lnSpc>
                        <a:spcBef>
                          <a:spcPts val="0"/>
                        </a:spcBef>
                        <a:spcAft>
                          <a:spcPts val="0"/>
                        </a:spcAft>
                        <a:buFont typeface="Symbol" panose="05050102010706020507" pitchFamily="18" charset="2"/>
                        <a:buChar char=""/>
                      </a:pPr>
                      <a:r>
                        <a:rPr lang="en-US" sz="800" dirty="0">
                          <a:effectLst/>
                        </a:rPr>
                        <a:t>Logistic Regression</a:t>
                      </a:r>
                      <a:endParaRPr lang="en-US" sz="700" dirty="0">
                        <a:effectLst/>
                      </a:endParaRPr>
                    </a:p>
                    <a:p>
                      <a:pPr marL="342900" marR="0" lvl="0" indent="-342900">
                        <a:lnSpc>
                          <a:spcPct val="107000"/>
                        </a:lnSpc>
                        <a:spcBef>
                          <a:spcPts val="0"/>
                        </a:spcBef>
                        <a:spcAft>
                          <a:spcPts val="800"/>
                        </a:spcAft>
                        <a:buFont typeface="Symbol" panose="05050102010706020507" pitchFamily="18" charset="2"/>
                        <a:buChar char=""/>
                      </a:pPr>
                      <a:r>
                        <a:rPr lang="en-US" sz="800" dirty="0">
                          <a:effectLst/>
                        </a:rPr>
                        <a:t>Random Forest </a:t>
                      </a:r>
                      <a:endParaRPr lang="en-US" sz="700" dirty="0">
                        <a:effectLst/>
                      </a:endParaRPr>
                    </a:p>
                    <a:p>
                      <a:pPr marL="0" marR="0">
                        <a:lnSpc>
                          <a:spcPct val="107000"/>
                        </a:lnSpc>
                        <a:spcBef>
                          <a:spcPts val="0"/>
                        </a:spcBef>
                        <a:spcAft>
                          <a:spcPts val="800"/>
                        </a:spcAft>
                      </a:pPr>
                      <a:r>
                        <a:rPr lang="en-US" sz="800" dirty="0">
                          <a:effectLst/>
                        </a:rPr>
                        <a:t> </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solidFill>
                      <a:schemeClr val="tx2"/>
                    </a:solidFill>
                  </a:tcPr>
                </a:tc>
                <a:tc>
                  <a:txBody>
                    <a:bodyPr/>
                    <a:lstStyle/>
                    <a:p>
                      <a:pPr marL="0" marR="0" algn="ctr">
                        <a:lnSpc>
                          <a:spcPct val="107000"/>
                        </a:lnSpc>
                        <a:spcBef>
                          <a:spcPts val="0"/>
                        </a:spcBef>
                        <a:spcAft>
                          <a:spcPts val="800"/>
                        </a:spcAft>
                      </a:pPr>
                      <a:r>
                        <a:rPr lang="en-US" sz="800" dirty="0">
                          <a:effectLst/>
                        </a:rPr>
                        <a:t>11-12</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tc>
                <a:extLst>
                  <a:ext uri="{0D108BD9-81ED-4DB2-BD59-A6C34878D82A}">
                    <a16:rowId xmlns:a16="http://schemas.microsoft.com/office/drawing/2014/main" val="2462242153"/>
                  </a:ext>
                </a:extLst>
              </a:tr>
              <a:tr h="310129">
                <a:tc>
                  <a:txBody>
                    <a:bodyPr/>
                    <a:lstStyle/>
                    <a:p>
                      <a:pPr marL="0" marR="0">
                        <a:lnSpc>
                          <a:spcPct val="107000"/>
                        </a:lnSpc>
                        <a:spcBef>
                          <a:spcPts val="0"/>
                        </a:spcBef>
                        <a:spcAft>
                          <a:spcPts val="800"/>
                        </a:spcAft>
                      </a:pPr>
                      <a:r>
                        <a:rPr lang="en-US" sz="800" dirty="0">
                          <a:effectLst/>
                        </a:rPr>
                        <a:t>Reference</a:t>
                      </a:r>
                      <a:endParaRPr lang="en-US" sz="700" dirty="0">
                        <a:effectLst/>
                      </a:endParaRPr>
                    </a:p>
                    <a:p>
                      <a:pPr marL="0" marR="0">
                        <a:lnSpc>
                          <a:spcPct val="107000"/>
                        </a:lnSpc>
                        <a:spcBef>
                          <a:spcPts val="0"/>
                        </a:spcBef>
                        <a:spcAft>
                          <a:spcPts val="800"/>
                        </a:spcAft>
                      </a:pPr>
                      <a:r>
                        <a:rPr lang="en-US" sz="800" dirty="0">
                          <a:effectLst/>
                        </a:rPr>
                        <a:t> </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solidFill>
                      <a:schemeClr val="tx2"/>
                    </a:solidFill>
                  </a:tcPr>
                </a:tc>
                <a:tc>
                  <a:txBody>
                    <a:bodyPr/>
                    <a:lstStyle/>
                    <a:p>
                      <a:pPr marL="0" marR="0" algn="ctr">
                        <a:lnSpc>
                          <a:spcPct val="107000"/>
                        </a:lnSpc>
                        <a:spcBef>
                          <a:spcPts val="0"/>
                        </a:spcBef>
                        <a:spcAft>
                          <a:spcPts val="800"/>
                        </a:spcAft>
                      </a:pPr>
                      <a:r>
                        <a:rPr lang="en-US" sz="800" dirty="0">
                          <a:effectLst/>
                        </a:rPr>
                        <a:t>13</a:t>
                      </a:r>
                      <a:endParaRPr lang="en-US" sz="700" dirty="0">
                        <a:effectLst/>
                        <a:latin typeface="Calibri" panose="020F0502020204030204" pitchFamily="34" charset="0"/>
                        <a:ea typeface="+mn-ea"/>
                        <a:cs typeface="Times New Roman" panose="02020603050405020304" pitchFamily="18" charset="0"/>
                      </a:endParaRPr>
                    </a:p>
                  </a:txBody>
                  <a:tcPr marL="44019" marR="44019" marT="0" marB="0"/>
                </a:tc>
                <a:extLst>
                  <a:ext uri="{0D108BD9-81ED-4DB2-BD59-A6C34878D82A}">
                    <a16:rowId xmlns:a16="http://schemas.microsoft.com/office/drawing/2014/main" val="887119099"/>
                  </a:ext>
                </a:extLst>
              </a:tr>
            </a:tbl>
          </a:graphicData>
        </a:graphic>
      </p:graphicFrame>
    </p:spTree>
    <p:extLst>
      <p:ext uri="{BB962C8B-B14F-4D97-AF65-F5344CB8AC3E}">
        <p14:creationId xmlns:p14="http://schemas.microsoft.com/office/powerpoint/2010/main" val="1133540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64D7-705F-7283-A0C2-9FD1B1D5611E}"/>
              </a:ext>
            </a:extLst>
          </p:cNvPr>
          <p:cNvSpPr>
            <a:spLocks noGrp="1"/>
          </p:cNvSpPr>
          <p:nvPr>
            <p:ph type="title"/>
          </p:nvPr>
        </p:nvSpPr>
        <p:spPr/>
        <p:txBody>
          <a:bodyPr/>
          <a:lstStyle/>
          <a:p>
            <a:r>
              <a:rPr lang="en-US" dirty="0"/>
              <a:t>ML Models used </a:t>
            </a:r>
          </a:p>
        </p:txBody>
      </p:sp>
      <p:sp>
        <p:nvSpPr>
          <p:cNvPr id="3" name="Content Placeholder 2">
            <a:extLst>
              <a:ext uri="{FF2B5EF4-FFF2-40B4-BE49-F238E27FC236}">
                <a16:creationId xmlns:a16="http://schemas.microsoft.com/office/drawing/2014/main" id="{30B41B0B-7783-A73C-B820-B31E3FD839C1}"/>
              </a:ext>
            </a:extLst>
          </p:cNvPr>
          <p:cNvSpPr>
            <a:spLocks noGrp="1"/>
          </p:cNvSpPr>
          <p:nvPr>
            <p:ph idx="1"/>
          </p:nvPr>
        </p:nvSpPr>
        <p:spPr/>
        <p:txBody>
          <a:bodyPr/>
          <a:lstStyle/>
          <a:p>
            <a:r>
              <a:rPr lang="en-US" dirty="0"/>
              <a:t>Logistic Regression</a:t>
            </a:r>
          </a:p>
          <a:p>
            <a:r>
              <a:rPr lang="en-US" dirty="0"/>
              <a:t>Random Forest </a:t>
            </a:r>
          </a:p>
        </p:txBody>
      </p:sp>
    </p:spTree>
    <p:extLst>
      <p:ext uri="{BB962C8B-B14F-4D97-AF65-F5344CB8AC3E}">
        <p14:creationId xmlns:p14="http://schemas.microsoft.com/office/powerpoint/2010/main" val="2410716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E63684B8-82E3-973F-360E-235AF0570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928" y="741010"/>
            <a:ext cx="7765472" cy="5442468"/>
          </a:xfrm>
          <a:prstGeom prst="rect">
            <a:avLst/>
          </a:prstGeom>
        </p:spPr>
      </p:pic>
    </p:spTree>
    <p:extLst>
      <p:ext uri="{BB962C8B-B14F-4D97-AF65-F5344CB8AC3E}">
        <p14:creationId xmlns:p14="http://schemas.microsoft.com/office/powerpoint/2010/main" val="2302658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22F16-5786-9803-42D2-8ED34B30E68E}"/>
              </a:ext>
            </a:extLst>
          </p:cNvPr>
          <p:cNvSpPr>
            <a:spLocks noGrp="1"/>
          </p:cNvSpPr>
          <p:nvPr>
            <p:ph type="title"/>
          </p:nvPr>
        </p:nvSpPr>
        <p:spPr/>
        <p:txBody>
          <a:bodyPr/>
          <a:lstStyle/>
          <a:p>
            <a:r>
              <a:rPr lang="en-US" dirty="0"/>
              <a:t>Evaluation of Models</a:t>
            </a:r>
          </a:p>
        </p:txBody>
      </p:sp>
      <p:sp>
        <p:nvSpPr>
          <p:cNvPr id="3" name="Content Placeholder 2">
            <a:extLst>
              <a:ext uri="{FF2B5EF4-FFF2-40B4-BE49-F238E27FC236}">
                <a16:creationId xmlns:a16="http://schemas.microsoft.com/office/drawing/2014/main" id="{7DEBE72A-D7F6-7519-24FD-965EB3AA1C29}"/>
              </a:ext>
            </a:extLst>
          </p:cNvPr>
          <p:cNvSpPr>
            <a:spLocks noGrp="1"/>
          </p:cNvSpPr>
          <p:nvPr>
            <p:ph idx="1"/>
          </p:nvPr>
        </p:nvSpPr>
        <p:spPr>
          <a:xfrm>
            <a:off x="565150" y="2160016"/>
            <a:ext cx="7335835" cy="2162602"/>
          </a:xfrm>
        </p:spPr>
        <p:txBody>
          <a:bodyPr>
            <a:normAutofit fontScale="85000" lnSpcReduction="20000"/>
          </a:bodyPr>
          <a:lstStyle/>
          <a:p>
            <a:r>
              <a:rPr lang="en-US" dirty="0"/>
              <a:t>Logistic Regression</a:t>
            </a:r>
          </a:p>
          <a:p>
            <a:endParaRPr lang="en-US" dirty="0"/>
          </a:p>
          <a:p>
            <a:endParaRPr lang="en-US" dirty="0"/>
          </a:p>
          <a:p>
            <a:endParaRPr lang="en-US" dirty="0"/>
          </a:p>
          <a:p>
            <a:endParaRPr lang="en-US" dirty="0"/>
          </a:p>
          <a:p>
            <a:r>
              <a:rPr lang="en-US" dirty="0"/>
              <a:t>Random forest</a:t>
            </a:r>
          </a:p>
        </p:txBody>
      </p:sp>
      <p:pic>
        <p:nvPicPr>
          <p:cNvPr id="4" name="Picture 3" descr="A picture containing shape&#10;&#10;Description automatically generated">
            <a:extLst>
              <a:ext uri="{FF2B5EF4-FFF2-40B4-BE49-F238E27FC236}">
                <a16:creationId xmlns:a16="http://schemas.microsoft.com/office/drawing/2014/main" id="{521E4249-43D7-8DF9-E9EA-9C93368E3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458" y="2526030"/>
            <a:ext cx="6891787" cy="1362895"/>
          </a:xfrm>
          <a:prstGeom prst="rect">
            <a:avLst/>
          </a:prstGeom>
        </p:spPr>
      </p:pic>
      <p:pic>
        <p:nvPicPr>
          <p:cNvPr id="5" name="Picture 4" descr="Graphical user interface, application, table&#10;&#10;Description automatically generated">
            <a:extLst>
              <a:ext uri="{FF2B5EF4-FFF2-40B4-BE49-F238E27FC236}">
                <a16:creationId xmlns:a16="http://schemas.microsoft.com/office/drawing/2014/main" id="{E3D2A236-A15A-724C-E0EB-B55F2825B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290" y="4688632"/>
            <a:ext cx="5943600" cy="1648460"/>
          </a:xfrm>
          <a:prstGeom prst="rect">
            <a:avLst/>
          </a:prstGeom>
        </p:spPr>
      </p:pic>
    </p:spTree>
    <p:extLst>
      <p:ext uri="{BB962C8B-B14F-4D97-AF65-F5344CB8AC3E}">
        <p14:creationId xmlns:p14="http://schemas.microsoft.com/office/powerpoint/2010/main" val="358573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5224243" y="770890"/>
            <a:ext cx="6400999" cy="1268984"/>
          </a:xfrm>
        </p:spPr>
        <p:txBody>
          <a:bodyPr>
            <a:normAutofit/>
          </a:bodyPr>
          <a:lstStyle/>
          <a:p>
            <a:r>
              <a:rPr lang="en-US" dirty="0"/>
              <a:t>Conclusion</a:t>
            </a:r>
          </a:p>
        </p:txBody>
      </p:sp>
      <p:sp>
        <p:nvSpPr>
          <p:cNvPr id="3" name="Content Placeholder"/>
          <p:cNvSpPr>
            <a:spLocks noGrp="1"/>
          </p:cNvSpPr>
          <p:nvPr>
            <p:ph idx="1"/>
          </p:nvPr>
        </p:nvSpPr>
        <p:spPr>
          <a:xfrm>
            <a:off x="5252181" y="2106884"/>
            <a:ext cx="6400999" cy="3601212"/>
          </a:xfrm>
        </p:spPr>
        <p:txBody>
          <a:bodyPr>
            <a:normAutofit/>
          </a:bodyPr>
          <a:lstStyle/>
          <a:p>
            <a:pPr lvl="0">
              <a:lnSpc>
                <a:spcPct val="90000"/>
              </a:lnSpc>
            </a:pPr>
            <a:r>
              <a:rPr lang="en-US" sz="1900" dirty="0"/>
              <a:t>Since we choose to run the logistic Regression Model using  12 features  And Also run the model with 5 features with the help of correlation matrix</a:t>
            </a:r>
          </a:p>
          <a:p>
            <a:pPr lvl="0">
              <a:lnSpc>
                <a:spcPct val="90000"/>
              </a:lnSpc>
            </a:pPr>
            <a:r>
              <a:rPr lang="en-US" sz="1900" dirty="0"/>
              <a:t>In general  logistic regression performs better when the number of noise variables is less than or equal to the number of explanatory variables and  random forest has a higher true and false positive rate as the number of explanatory variables increases in a dataset</a:t>
            </a:r>
          </a:p>
          <a:p>
            <a:pPr lvl="0">
              <a:lnSpc>
                <a:spcPct val="90000"/>
              </a:lnSpc>
            </a:pPr>
            <a:r>
              <a:rPr lang="en-US" sz="1900" dirty="0"/>
              <a:t>As Random forest model takes random samples forming many decision tress and take the average of those decisions to form a more refined model</a:t>
            </a:r>
          </a:p>
        </p:txBody>
      </p:sp>
      <p:pic>
        <p:nvPicPr>
          <p:cNvPr id="6" name="Picture 5" descr="Classroom sticker progress chart">
            <a:extLst>
              <a:ext uri="{FF2B5EF4-FFF2-40B4-BE49-F238E27FC236}">
                <a16:creationId xmlns:a16="http://schemas.microsoft.com/office/drawing/2014/main" id="{C2074E20-36A2-42EB-E325-274862CA89EC}"/>
              </a:ext>
            </a:extLst>
          </p:cNvPr>
          <p:cNvPicPr>
            <a:picLocks noChangeAspect="1"/>
          </p:cNvPicPr>
          <p:nvPr/>
        </p:nvPicPr>
        <p:blipFill rotWithShape="1">
          <a:blip r:embed="rId2"/>
          <a:srcRect l="30547" r="18522" b="4"/>
          <a:stretch/>
        </p:blipFill>
        <p:spPr>
          <a:xfrm>
            <a:off x="20" y="1"/>
            <a:ext cx="4657325"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485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5224243" y="770890"/>
            <a:ext cx="6400999" cy="1268984"/>
          </a:xfrm>
        </p:spPr>
        <p:txBody>
          <a:bodyPr>
            <a:normAutofit/>
          </a:bodyPr>
          <a:lstStyle/>
          <a:p>
            <a:r>
              <a:rPr lang="en-US" dirty="0"/>
              <a:t>References</a:t>
            </a:r>
          </a:p>
        </p:txBody>
      </p:sp>
      <p:sp>
        <p:nvSpPr>
          <p:cNvPr id="3" name="Content Placeholder"/>
          <p:cNvSpPr>
            <a:spLocks noGrp="1"/>
          </p:cNvSpPr>
          <p:nvPr>
            <p:ph idx="1"/>
          </p:nvPr>
        </p:nvSpPr>
        <p:spPr>
          <a:xfrm>
            <a:off x="5224243" y="1568372"/>
            <a:ext cx="6400999" cy="4134983"/>
          </a:xfrm>
        </p:spPr>
        <p:txBody>
          <a:bodyPr>
            <a:normAutofit fontScale="92500"/>
          </a:bodyPr>
          <a:lstStyle/>
          <a:p>
            <a:pPr lvl="0">
              <a:lnSpc>
                <a:spcPct val="90000"/>
              </a:lnSpc>
            </a:pPr>
            <a:r>
              <a:rPr lang="en-US" sz="2200" dirty="0">
                <a:hlinkClick r:id="rId2"/>
              </a:rPr>
              <a:t>https://stackoverflow.com/questions/58995226/one-hot-encode-of-multiple-string-categorical-features-using-spark-dataframes</a:t>
            </a:r>
            <a:endParaRPr lang="en-US" sz="2200" dirty="0"/>
          </a:p>
          <a:p>
            <a:pPr lvl="0">
              <a:lnSpc>
                <a:spcPct val="90000"/>
              </a:lnSpc>
            </a:pPr>
            <a:r>
              <a:rPr lang="en-US" sz="2200" dirty="0"/>
              <a:t> </a:t>
            </a:r>
            <a:r>
              <a:rPr lang="en-US" sz="2200" dirty="0">
                <a:hlinkClick r:id="rId3"/>
              </a:rPr>
              <a:t>https://github.com/ssingh56/Predicting_Flight_delays_cancellations/blob/master/EDA%2BDELAY.ipynb</a:t>
            </a:r>
            <a:endParaRPr lang="en-US" sz="2200" dirty="0"/>
          </a:p>
          <a:p>
            <a:pPr lvl="0">
              <a:lnSpc>
                <a:spcPct val="90000"/>
              </a:lnSpc>
            </a:pPr>
            <a:r>
              <a:rPr lang="en-US" sz="2200" dirty="0"/>
              <a:t> </a:t>
            </a:r>
            <a:r>
              <a:rPr lang="en-US" sz="2200" dirty="0">
                <a:hlinkClick r:id="rId4"/>
              </a:rPr>
              <a:t>https://medium.com/analytics-vidhya/using-machine-learning-to-predict-flight-delays-e8a50b0bb64c</a:t>
            </a:r>
            <a:endParaRPr lang="en-US" sz="2200" dirty="0"/>
          </a:p>
          <a:p>
            <a:pPr lvl="0">
              <a:lnSpc>
                <a:spcPct val="90000"/>
              </a:lnSpc>
            </a:pPr>
            <a:r>
              <a:rPr lang="en-US" sz="2200" dirty="0"/>
              <a:t> </a:t>
            </a:r>
            <a:r>
              <a:rPr lang="en-US" sz="2200" dirty="0">
                <a:hlinkClick r:id="rId5"/>
              </a:rPr>
              <a:t>https://www.analyticsvidhya.com/blog/2019/11/build-machine-learning-pipelines-pyspark/</a:t>
            </a:r>
            <a:endParaRPr lang="en-US" sz="2200" dirty="0"/>
          </a:p>
          <a:p>
            <a:pPr lvl="0">
              <a:lnSpc>
                <a:spcPct val="90000"/>
              </a:lnSpc>
            </a:pPr>
            <a:r>
              <a:rPr lang="en-US" sz="2200" dirty="0"/>
              <a:t> </a:t>
            </a:r>
            <a:r>
              <a:rPr lang="en-US" sz="2200" dirty="0">
                <a:hlinkClick r:id="rId6"/>
              </a:rPr>
              <a:t>https://datagy.io/python-correlation-matrix/</a:t>
            </a:r>
            <a:endParaRPr lang="en-US" sz="2200" dirty="0"/>
          </a:p>
          <a:p>
            <a:pPr lvl="0">
              <a:lnSpc>
                <a:spcPct val="90000"/>
              </a:lnSpc>
            </a:pPr>
            <a:endParaRPr lang="en-US" sz="2200" dirty="0"/>
          </a:p>
        </p:txBody>
      </p:sp>
      <p:pic>
        <p:nvPicPr>
          <p:cNvPr id="6" name="Picture 5" descr="Locator flag on a city map">
            <a:extLst>
              <a:ext uri="{FF2B5EF4-FFF2-40B4-BE49-F238E27FC236}">
                <a16:creationId xmlns:a16="http://schemas.microsoft.com/office/drawing/2014/main" id="{41AB7212-8655-C224-611E-D4AA9D5D3C20}"/>
              </a:ext>
            </a:extLst>
          </p:cNvPr>
          <p:cNvPicPr>
            <a:picLocks noChangeAspect="1"/>
          </p:cNvPicPr>
          <p:nvPr/>
        </p:nvPicPr>
        <p:blipFill rotWithShape="1">
          <a:blip r:embed="rId7"/>
          <a:srcRect l="5859" r="48877" b="-3"/>
          <a:stretch/>
        </p:blipFill>
        <p:spPr>
          <a:xfrm>
            <a:off x="20" y="1"/>
            <a:ext cx="4657325"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12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65151" y="770889"/>
            <a:ext cx="4133560" cy="3395469"/>
          </a:xfrm>
        </p:spPr>
        <p:txBody>
          <a:bodyPr>
            <a:normAutofit/>
          </a:bodyPr>
          <a:lstStyle/>
          <a:p>
            <a:r>
              <a:rPr lang="en-US" dirty="0"/>
              <a:t>Purpose</a:t>
            </a:r>
          </a:p>
        </p:txBody>
      </p:sp>
      <p:cxnSp>
        <p:nvCxnSpPr>
          <p:cNvPr id="12" name="Straight Connector 1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a:extLst>
              <a:ext uri="{FF2B5EF4-FFF2-40B4-BE49-F238E27FC236}">
                <a16:creationId xmlns:a16="http://schemas.microsoft.com/office/drawing/2014/main" id="{8F909FCE-7842-D06A-2DBE-DAE074A0EBA1}"/>
              </a:ext>
            </a:extLst>
          </p:cNvPr>
          <p:cNvGraphicFramePr>
            <a:graphicFrameLocks noGrp="1"/>
          </p:cNvGraphicFramePr>
          <p:nvPr>
            <p:ph idx="1"/>
            <p:extLst>
              <p:ext uri="{D42A27DB-BD31-4B8C-83A1-F6EECF244321}">
                <p14:modId xmlns:p14="http://schemas.microsoft.com/office/powerpoint/2010/main" val="2080792931"/>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2812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5224243" y="770890"/>
            <a:ext cx="6400999" cy="1268984"/>
          </a:xfrm>
        </p:spPr>
        <p:txBody>
          <a:bodyPr>
            <a:normAutofit/>
          </a:bodyPr>
          <a:lstStyle/>
          <a:p>
            <a:pPr>
              <a:lnSpc>
                <a:spcPct val="90000"/>
              </a:lnSpc>
            </a:pPr>
            <a:r>
              <a:rPr lang="en-US" dirty="0"/>
              <a:t>Problem Statement and Motivation</a:t>
            </a:r>
          </a:p>
        </p:txBody>
      </p:sp>
      <p:sp>
        <p:nvSpPr>
          <p:cNvPr id="3" name="Content Placeholder"/>
          <p:cNvSpPr>
            <a:spLocks noGrp="1"/>
          </p:cNvSpPr>
          <p:nvPr>
            <p:ph idx="1"/>
          </p:nvPr>
        </p:nvSpPr>
        <p:spPr>
          <a:xfrm>
            <a:off x="5224243" y="2160016"/>
            <a:ext cx="6400999" cy="3601212"/>
          </a:xfrm>
        </p:spPr>
        <p:txBody>
          <a:bodyPr>
            <a:normAutofit/>
          </a:bodyPr>
          <a:lstStyle/>
          <a:p>
            <a:pPr lvl="0">
              <a:lnSpc>
                <a:spcPct val="90000"/>
              </a:lnSpc>
            </a:pPr>
            <a:r>
              <a:rPr lang="en-US" sz="2000" dirty="0"/>
              <a:t>Flight delay for the airport affects the traditional operation of the airport  Flight delay for the airlines brings huge economic losses and also affects the reputation of the  airline</a:t>
            </a:r>
          </a:p>
          <a:p>
            <a:pPr lvl="0">
              <a:lnSpc>
                <a:spcPct val="90000"/>
              </a:lnSpc>
            </a:pPr>
            <a:r>
              <a:rPr lang="en-US" sz="2000" dirty="0"/>
              <a:t>Reducing flight delay  helps to decrease costs and helps to improve the standard of the service provided to customers</a:t>
            </a:r>
          </a:p>
          <a:p>
            <a:pPr lvl="0">
              <a:lnSpc>
                <a:spcPct val="90000"/>
              </a:lnSpc>
            </a:pPr>
            <a:r>
              <a:rPr lang="en-US" sz="2000" dirty="0"/>
              <a:t>We want to be able to predict, based on historical data, the arrival delay of a flight using only information available before the flight takes off</a:t>
            </a:r>
          </a:p>
        </p:txBody>
      </p:sp>
      <p:pic>
        <p:nvPicPr>
          <p:cNvPr id="6" name="Picture 5" descr="Plane in red circle">
            <a:extLst>
              <a:ext uri="{FF2B5EF4-FFF2-40B4-BE49-F238E27FC236}">
                <a16:creationId xmlns:a16="http://schemas.microsoft.com/office/drawing/2014/main" id="{1D282D35-CF2E-F3F7-9F90-A19916925CE2}"/>
              </a:ext>
            </a:extLst>
          </p:cNvPr>
          <p:cNvPicPr>
            <a:picLocks noChangeAspect="1"/>
          </p:cNvPicPr>
          <p:nvPr/>
        </p:nvPicPr>
        <p:blipFill rotWithShape="1">
          <a:blip r:embed="rId2"/>
          <a:srcRect l="25612" r="26832" b="-9"/>
          <a:stretch/>
        </p:blipFill>
        <p:spPr>
          <a:xfrm>
            <a:off x="20" y="1"/>
            <a:ext cx="4657325"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512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B400A-725B-838B-CE5A-4228D047AEB6}"/>
              </a:ext>
            </a:extLst>
          </p:cNvPr>
          <p:cNvSpPr>
            <a:spLocks noGrp="1"/>
          </p:cNvSpPr>
          <p:nvPr>
            <p:ph type="title"/>
          </p:nvPr>
        </p:nvSpPr>
        <p:spPr/>
        <p:txBody>
          <a:bodyPr/>
          <a:lstStyle/>
          <a:p>
            <a:r>
              <a:rPr lang="en-US" dirty="0"/>
              <a:t>IN the News </a:t>
            </a:r>
          </a:p>
        </p:txBody>
      </p:sp>
      <p:pic>
        <p:nvPicPr>
          <p:cNvPr id="4" name="Content Placeholder 3" descr="A picture containing diagram&#10;&#10;Description automatically generated">
            <a:extLst>
              <a:ext uri="{FF2B5EF4-FFF2-40B4-BE49-F238E27FC236}">
                <a16:creationId xmlns:a16="http://schemas.microsoft.com/office/drawing/2014/main" id="{090E9D0E-2508-0012-EF28-A05F512912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666" y="2039874"/>
            <a:ext cx="3301198" cy="3600450"/>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7D53461A-A105-C75E-B2F3-ABB60D8C8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686" y="2039874"/>
            <a:ext cx="5045075" cy="3928745"/>
          </a:xfrm>
          <a:prstGeom prst="rect">
            <a:avLst/>
          </a:prstGeom>
        </p:spPr>
      </p:pic>
    </p:spTree>
    <p:extLst>
      <p:ext uri="{BB962C8B-B14F-4D97-AF65-F5344CB8AC3E}">
        <p14:creationId xmlns:p14="http://schemas.microsoft.com/office/powerpoint/2010/main" val="1498065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65151" y="770889"/>
            <a:ext cx="4133560" cy="3395469"/>
          </a:xfrm>
        </p:spPr>
        <p:txBody>
          <a:bodyPr>
            <a:normAutofit/>
          </a:bodyPr>
          <a:lstStyle/>
          <a:p>
            <a:r>
              <a:rPr lang="en-US" dirty="0"/>
              <a:t>Case study</a:t>
            </a:r>
          </a:p>
        </p:txBody>
      </p:sp>
      <p:cxnSp>
        <p:nvCxnSpPr>
          <p:cNvPr id="12" name="Straight Connector 1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a:extLst>
              <a:ext uri="{FF2B5EF4-FFF2-40B4-BE49-F238E27FC236}">
                <a16:creationId xmlns:a16="http://schemas.microsoft.com/office/drawing/2014/main" id="{A593D058-6EB9-7F15-A9CB-3B7EF9EED00B}"/>
              </a:ext>
            </a:extLst>
          </p:cNvPr>
          <p:cNvGraphicFramePr>
            <a:graphicFrameLocks noGrp="1"/>
          </p:cNvGraphicFramePr>
          <p:nvPr>
            <p:ph idx="1"/>
            <p:extLst>
              <p:ext uri="{D42A27DB-BD31-4B8C-83A1-F6EECF244321}">
                <p14:modId xmlns:p14="http://schemas.microsoft.com/office/powerpoint/2010/main" val="2120501267"/>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4984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1" name="Oval 10">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8">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Oval 24">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6" name="Straight Connector 35">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1" name="Oval 40">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4739751" y="768334"/>
            <a:ext cx="6479629" cy="2866405"/>
          </a:xfrm>
        </p:spPr>
        <p:txBody>
          <a:bodyPr vert="horz" lIns="91440" tIns="45720" rIns="91440" bIns="45720" rtlCol="0" anchor="t">
            <a:normAutofit/>
          </a:bodyPr>
          <a:lstStyle/>
          <a:p>
            <a:r>
              <a:rPr lang="en-US" sz="6000" dirty="0"/>
              <a:t>Technology Used and Architectural</a:t>
            </a:r>
          </a:p>
        </p:txBody>
      </p:sp>
      <p:pic>
        <p:nvPicPr>
          <p:cNvPr id="6" name="Picture 5" descr="Abstract blurred public library with bookshelves">
            <a:extLst>
              <a:ext uri="{FF2B5EF4-FFF2-40B4-BE49-F238E27FC236}">
                <a16:creationId xmlns:a16="http://schemas.microsoft.com/office/drawing/2014/main" id="{BAEC14C5-1446-1AF6-B4F2-8AECA4CCFCFA}"/>
              </a:ext>
            </a:extLst>
          </p:cNvPr>
          <p:cNvPicPr>
            <a:picLocks noChangeAspect="1"/>
          </p:cNvPicPr>
          <p:nvPr/>
        </p:nvPicPr>
        <p:blipFill rotWithShape="1">
          <a:blip r:embed="rId2"/>
          <a:srcRect l="18729" r="40653" b="3"/>
          <a:stretch/>
        </p:blipFill>
        <p:spPr>
          <a:xfrm>
            <a:off x="20" y="1"/>
            <a:ext cx="4173349" cy="6857999"/>
          </a:xfrm>
          <a:prstGeom prst="rect">
            <a:avLst/>
          </a:prstGeom>
        </p:spPr>
      </p:pic>
      <p:cxnSp>
        <p:nvCxnSpPr>
          <p:cNvPr id="49" name="Straight Connector 4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9" name="Content Placeholder 38" descr="Diagram&#10;&#10;Description automatically generated">
            <a:extLst>
              <a:ext uri="{FF2B5EF4-FFF2-40B4-BE49-F238E27FC236}">
                <a16:creationId xmlns:a16="http://schemas.microsoft.com/office/drawing/2014/main" id="{722D7C69-4E3B-A619-D4C9-F1C6BD87CA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0704" y="3567717"/>
            <a:ext cx="7081239" cy="2662519"/>
          </a:xfrm>
        </p:spPr>
      </p:pic>
    </p:spTree>
    <p:extLst>
      <p:ext uri="{BB962C8B-B14F-4D97-AF65-F5344CB8AC3E}">
        <p14:creationId xmlns:p14="http://schemas.microsoft.com/office/powerpoint/2010/main" val="1904079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65151" y="770889"/>
            <a:ext cx="4133560" cy="3395469"/>
          </a:xfrm>
        </p:spPr>
        <p:txBody>
          <a:bodyPr>
            <a:normAutofit/>
          </a:bodyPr>
          <a:lstStyle/>
          <a:p>
            <a:pPr>
              <a:lnSpc>
                <a:spcPct val="90000"/>
              </a:lnSpc>
            </a:pPr>
            <a:r>
              <a:rPr lang="en-US" sz="3700" dirty="0"/>
              <a:t>The components used in the above architecture and their use is described below</a:t>
            </a:r>
          </a:p>
        </p:txBody>
      </p:sp>
      <p:cxnSp>
        <p:nvCxnSpPr>
          <p:cNvPr id="12" name="Straight Connector 1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a:extLst>
              <a:ext uri="{FF2B5EF4-FFF2-40B4-BE49-F238E27FC236}">
                <a16:creationId xmlns:a16="http://schemas.microsoft.com/office/drawing/2014/main" id="{AA703C37-BCD7-03FB-8A86-2381AD6A9D47}"/>
              </a:ext>
            </a:extLst>
          </p:cNvPr>
          <p:cNvGraphicFramePr>
            <a:graphicFrameLocks noGrp="1"/>
          </p:cNvGraphicFramePr>
          <p:nvPr>
            <p:ph idx="1"/>
            <p:extLst>
              <p:ext uri="{D42A27DB-BD31-4B8C-83A1-F6EECF244321}">
                <p14:modId xmlns:p14="http://schemas.microsoft.com/office/powerpoint/2010/main" val="602372062"/>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376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cNvSpPr>
            <a:spLocks noGrp="1"/>
          </p:cNvSpPr>
          <p:nvPr>
            <p:ph type="ctrTitle"/>
          </p:nvPr>
        </p:nvSpPr>
        <p:spPr>
          <a:xfrm>
            <a:off x="7493280" y="770890"/>
            <a:ext cx="4133560" cy="1268984"/>
          </a:xfrm>
        </p:spPr>
        <p:txBody>
          <a:bodyPr>
            <a:normAutofit/>
          </a:bodyPr>
          <a:lstStyle/>
          <a:p>
            <a:pPr>
              <a:lnSpc>
                <a:spcPct val="90000"/>
              </a:lnSpc>
            </a:pPr>
            <a:r>
              <a:rPr lang="en-US" dirty="0"/>
              <a:t>Dataset Description</a:t>
            </a:r>
          </a:p>
        </p:txBody>
      </p:sp>
      <p:sp>
        <p:nvSpPr>
          <p:cNvPr id="3" name="Content Placeholder"/>
          <p:cNvSpPr>
            <a:spLocks noGrp="1"/>
          </p:cNvSpPr>
          <p:nvPr>
            <p:ph idx="1"/>
          </p:nvPr>
        </p:nvSpPr>
        <p:spPr>
          <a:xfrm>
            <a:off x="7493280" y="2160016"/>
            <a:ext cx="4133560" cy="3601212"/>
          </a:xfrm>
        </p:spPr>
        <p:txBody>
          <a:bodyPr>
            <a:normAutofit/>
          </a:bodyPr>
          <a:lstStyle/>
          <a:p>
            <a:pPr lvl="0">
              <a:lnSpc>
                <a:spcPct val="90000"/>
              </a:lnSpc>
            </a:pPr>
            <a:r>
              <a:rPr lang="en-US" sz="1700" dirty="0"/>
              <a:t>The results presented in this paper were obtained using data from https://dataverse.harvard.edu/dataset.xhtml?</a:t>
            </a:r>
          </a:p>
          <a:p>
            <a:pPr lvl="0">
              <a:lnSpc>
                <a:spcPct val="90000"/>
              </a:lnSpc>
            </a:pPr>
            <a:r>
              <a:rPr lang="en-US" sz="1700" dirty="0"/>
              <a:t>We had access to a large dataset with 2.4 Million entries of data of commercial flights in the year</a:t>
            </a:r>
          </a:p>
          <a:p>
            <a:pPr lvl="0">
              <a:lnSpc>
                <a:spcPct val="90000"/>
              </a:lnSpc>
            </a:pPr>
            <a:r>
              <a:rPr lang="en-US" sz="1700" dirty="0"/>
              <a:t>The dataset provides information about flights by date of flight, the airport the flight will take off from, flight number, distance, departure, and arrival time</a:t>
            </a:r>
          </a:p>
        </p:txBody>
      </p:sp>
      <p:pic>
        <p:nvPicPr>
          <p:cNvPr id="6" name="Picture 5" descr="Planes on an airport">
            <a:extLst>
              <a:ext uri="{FF2B5EF4-FFF2-40B4-BE49-F238E27FC236}">
                <a16:creationId xmlns:a16="http://schemas.microsoft.com/office/drawing/2014/main" id="{8F18B98C-884C-9FBF-CB0F-BA528F8A61C9}"/>
              </a:ext>
            </a:extLst>
          </p:cNvPr>
          <p:cNvPicPr>
            <a:picLocks noChangeAspect="1"/>
          </p:cNvPicPr>
          <p:nvPr/>
        </p:nvPicPr>
        <p:blipFill rotWithShape="1">
          <a:blip r:embed="rId2"/>
          <a:srcRect l="25453" r="4212" b="-5"/>
          <a:stretch/>
        </p:blipFill>
        <p:spPr>
          <a:xfrm>
            <a:off x="20" y="1"/>
            <a:ext cx="6927143"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215649"/>
      </p:ext>
    </p:extLst>
  </p:cSld>
  <p:clrMapOvr>
    <a:masterClrMapping/>
  </p:clrMapOvr>
</p:sld>
</file>

<file path=ppt/theme/theme1.xml><?xml version="1.0" encoding="utf-8"?>
<a:theme xmlns:a="http://schemas.openxmlformats.org/drawingml/2006/main" name="PunchcardVTI">
  <a:themeElements>
    <a:clrScheme name="AnalogousFromDarkSeedLeftStep">
      <a:dk1>
        <a:srgbClr val="000000"/>
      </a:dk1>
      <a:lt1>
        <a:srgbClr val="FFFFFF"/>
      </a:lt1>
      <a:dk2>
        <a:srgbClr val="1C2432"/>
      </a:dk2>
      <a:lt2>
        <a:srgbClr val="E2E8E2"/>
      </a:lt2>
      <a:accent1>
        <a:srgbClr val="E229E7"/>
      </a:accent1>
      <a:accent2>
        <a:srgbClr val="8117D5"/>
      </a:accent2>
      <a:accent3>
        <a:srgbClr val="4429E7"/>
      </a:accent3>
      <a:accent4>
        <a:srgbClr val="174BD5"/>
      </a:accent4>
      <a:accent5>
        <a:srgbClr val="29ACE7"/>
      </a:accent5>
      <a:accent6>
        <a:srgbClr val="14B7A6"/>
      </a:accent6>
      <a:hlink>
        <a:srgbClr val="3F82BF"/>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42</TotalTime>
  <Words>962</Words>
  <Application>Microsoft Office PowerPoint</Application>
  <PresentationFormat>Widescreen</PresentationFormat>
  <Paragraphs>104</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Neue Haas Grotesk Text Pro</vt:lpstr>
      <vt:lpstr>Symbol</vt:lpstr>
      <vt:lpstr>PunchcardVTI</vt:lpstr>
      <vt:lpstr>Predicting Delay in Flights using Big Data and Machine learning</vt:lpstr>
      <vt:lpstr>Table of Content</vt:lpstr>
      <vt:lpstr>Purpose</vt:lpstr>
      <vt:lpstr>Problem Statement and Motivation</vt:lpstr>
      <vt:lpstr>IN the News </vt:lpstr>
      <vt:lpstr>Case study</vt:lpstr>
      <vt:lpstr>Technology Used and Architectural</vt:lpstr>
      <vt:lpstr>The components used in the above architecture and their use is described below</vt:lpstr>
      <vt:lpstr>Dataset Description</vt:lpstr>
      <vt:lpstr>There are 29 fields in the dataset, and the main fields are below</vt:lpstr>
      <vt:lpstr>PowerPoint Presentation</vt:lpstr>
      <vt:lpstr>See Below Dataset Schema</vt:lpstr>
      <vt:lpstr>Methodology</vt:lpstr>
      <vt:lpstr>Exploratory  Data Analysis</vt:lpstr>
      <vt:lpstr>Define Delay</vt:lpstr>
      <vt:lpstr>Forbidden Variables</vt:lpstr>
      <vt:lpstr>PowerPoint Presentation</vt:lpstr>
      <vt:lpstr>Correlation of features</vt:lpstr>
      <vt:lpstr>One Hot encoding  Categorical Values</vt:lpstr>
      <vt:lpstr>ML Models used </vt:lpstr>
      <vt:lpstr>PowerPoint Presentation</vt:lpstr>
      <vt:lpstr>Evaluation of Models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Remon Roshdy</cp:lastModifiedBy>
  <cp:revision>13</cp:revision>
  <dcterms:created xsi:type="dcterms:W3CDTF">2022-05-17T22:44:20Z</dcterms:created>
  <dcterms:modified xsi:type="dcterms:W3CDTF">2022-05-17T23:29:04Z</dcterms:modified>
</cp:coreProperties>
</file>